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258" r:id="rId6"/>
    <p:sldId id="259" r:id="rId7"/>
    <p:sldId id="285" r:id="rId8"/>
    <p:sldId id="260" r:id="rId9"/>
    <p:sldId id="282" r:id="rId10"/>
    <p:sldId id="257" r:id="rId11"/>
    <p:sldId id="287" r:id="rId12"/>
    <p:sldId id="261" r:id="rId13"/>
    <p:sldId id="279" r:id="rId14"/>
    <p:sldId id="280" r:id="rId15"/>
    <p:sldId id="288" r:id="rId16"/>
    <p:sldId id="284" r:id="rId17"/>
    <p:sldId id="281" r:id="rId18"/>
    <p:sldId id="283" r:id="rId19"/>
    <p:sldId id="290" r:id="rId20"/>
    <p:sldId id="263" r:id="rId21"/>
    <p:sldId id="264" r:id="rId22"/>
    <p:sldId id="265" r:id="rId23"/>
    <p:sldId id="266" r:id="rId24"/>
    <p:sldId id="267" r:id="rId25"/>
    <p:sldId id="268" r:id="rId26"/>
    <p:sldId id="289" r:id="rId27"/>
    <p:sldId id="269" r:id="rId28"/>
    <p:sldId id="270" r:id="rId29"/>
    <p:sldId id="271" r:id="rId30"/>
    <p:sldId id="272" r:id="rId31"/>
    <p:sldId id="273" r:id="rId32"/>
    <p:sldId id="274" r:id="rId33"/>
    <p:sldId id="276" r:id="rId34"/>
    <p:sldId id="286" r:id="rId35"/>
    <p:sldId id="278" r:id="rId36"/>
    <p:sldId id="27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clogher" initials="rc" lastIdx="1" clrIdx="0">
    <p:extLst>
      <p:ext uri="{19B8F6BF-5375-455C-9EA6-DF929625EA0E}">
        <p15:presenceInfo xmlns:p15="http://schemas.microsoft.com/office/powerpoint/2012/main" userId="42009e03fc7f2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64" d="100"/>
          <a:sy n="64" d="100"/>
        </p:scale>
        <p:origin x="6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30353-4397-4E89-A764-760E1189029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49BC2684-18BC-454A-8357-ABD9CD6E643D}">
      <dgm:prSet phldrT="[Text]"/>
      <dgm:spPr/>
      <dgm:t>
        <a:bodyPr/>
        <a:lstStyle/>
        <a:p>
          <a:r>
            <a:rPr lang="en-GB" dirty="0"/>
            <a:t>Unemployment</a:t>
          </a:r>
        </a:p>
      </dgm:t>
    </dgm:pt>
    <dgm:pt modelId="{61B5EAAA-EEBB-45F4-9404-9A985735F8F5}" type="parTrans" cxnId="{161451F5-599F-46A2-A4EB-78939632E231}">
      <dgm:prSet/>
      <dgm:spPr/>
      <dgm:t>
        <a:bodyPr/>
        <a:lstStyle/>
        <a:p>
          <a:endParaRPr lang="en-GB"/>
        </a:p>
      </dgm:t>
    </dgm:pt>
    <dgm:pt modelId="{882B7295-DE12-4256-8498-802BD38C9EF3}" type="sibTrans" cxnId="{161451F5-599F-46A2-A4EB-78939632E231}">
      <dgm:prSet/>
      <dgm:spPr/>
      <dgm:t>
        <a:bodyPr/>
        <a:lstStyle/>
        <a:p>
          <a:endParaRPr lang="en-GB"/>
        </a:p>
      </dgm:t>
    </dgm:pt>
    <dgm:pt modelId="{926218AC-7B5D-4C08-AD85-C1E39C9BE052}">
      <dgm:prSet phldrT="[Text]"/>
      <dgm:spPr/>
      <dgm:t>
        <a:bodyPr/>
        <a:lstStyle/>
        <a:p>
          <a:r>
            <a:rPr lang="en-GB" dirty="0"/>
            <a:t>Low wages</a:t>
          </a:r>
        </a:p>
      </dgm:t>
    </dgm:pt>
    <dgm:pt modelId="{6C0838CF-EF1E-4F05-B135-716D134C0385}" type="parTrans" cxnId="{9B46D9B6-49B9-4CEE-9967-4019EDA33E1F}">
      <dgm:prSet/>
      <dgm:spPr/>
      <dgm:t>
        <a:bodyPr/>
        <a:lstStyle/>
        <a:p>
          <a:endParaRPr lang="en-GB"/>
        </a:p>
      </dgm:t>
    </dgm:pt>
    <dgm:pt modelId="{456A4B35-81A0-46D1-A6B4-F967B1F15EA1}" type="sibTrans" cxnId="{9B46D9B6-49B9-4CEE-9967-4019EDA33E1F}">
      <dgm:prSet/>
      <dgm:spPr/>
      <dgm:t>
        <a:bodyPr/>
        <a:lstStyle/>
        <a:p>
          <a:endParaRPr lang="en-GB"/>
        </a:p>
      </dgm:t>
    </dgm:pt>
    <dgm:pt modelId="{8658BF01-FED0-486B-9A4C-EA4D62B5628F}">
      <dgm:prSet phldrT="[Text]"/>
      <dgm:spPr/>
      <dgm:t>
        <a:bodyPr/>
        <a:lstStyle/>
        <a:p>
          <a:r>
            <a:rPr lang="en-GB" dirty="0"/>
            <a:t>High costs </a:t>
          </a:r>
        </a:p>
      </dgm:t>
    </dgm:pt>
    <dgm:pt modelId="{C0B986D1-6284-4910-ABA3-5A53C15B3488}" type="parTrans" cxnId="{1CF7DD9E-51FF-4A88-91D2-830F9CAD75C1}">
      <dgm:prSet/>
      <dgm:spPr/>
      <dgm:t>
        <a:bodyPr/>
        <a:lstStyle/>
        <a:p>
          <a:endParaRPr lang="en-GB"/>
        </a:p>
      </dgm:t>
    </dgm:pt>
    <dgm:pt modelId="{2A84D81F-EF8B-4F5E-8281-1E2979CDA857}" type="sibTrans" cxnId="{1CF7DD9E-51FF-4A88-91D2-830F9CAD75C1}">
      <dgm:prSet/>
      <dgm:spPr/>
      <dgm:t>
        <a:bodyPr/>
        <a:lstStyle/>
        <a:p>
          <a:endParaRPr lang="en-GB"/>
        </a:p>
      </dgm:t>
    </dgm:pt>
    <dgm:pt modelId="{0D6288B0-D21F-4025-95AB-20BDE9664383}">
      <dgm:prSet phldrT="[Text]"/>
      <dgm:spPr/>
      <dgm:t>
        <a:bodyPr/>
        <a:lstStyle/>
        <a:p>
          <a:r>
            <a:rPr lang="en-GB" dirty="0"/>
            <a:t>Ineffective benefits </a:t>
          </a:r>
        </a:p>
      </dgm:t>
    </dgm:pt>
    <dgm:pt modelId="{03FC9328-6128-4D8A-9945-5741CCF0017E}" type="parTrans" cxnId="{5F720AB4-2570-43F6-941C-A35BADF78560}">
      <dgm:prSet/>
      <dgm:spPr/>
      <dgm:t>
        <a:bodyPr/>
        <a:lstStyle/>
        <a:p>
          <a:endParaRPr lang="en-GB"/>
        </a:p>
      </dgm:t>
    </dgm:pt>
    <dgm:pt modelId="{4FFB584D-C8D2-4E84-9D4C-E83D233039E1}" type="sibTrans" cxnId="{5F720AB4-2570-43F6-941C-A35BADF78560}">
      <dgm:prSet/>
      <dgm:spPr/>
      <dgm:t>
        <a:bodyPr/>
        <a:lstStyle/>
        <a:p>
          <a:endParaRPr lang="en-GB"/>
        </a:p>
      </dgm:t>
    </dgm:pt>
    <dgm:pt modelId="{889F703E-E38B-4813-9793-B9A47C3629E1}">
      <dgm:prSet phldrT="[Text]"/>
      <dgm:spPr/>
      <dgm:t>
        <a:bodyPr/>
        <a:lstStyle/>
        <a:p>
          <a:r>
            <a:rPr lang="en-GB" dirty="0"/>
            <a:t>Ill health/disability</a:t>
          </a:r>
        </a:p>
      </dgm:t>
    </dgm:pt>
    <dgm:pt modelId="{1EE8B9FC-2245-46BC-A24A-A6EF09577671}" type="parTrans" cxnId="{027C58F7-0F11-49E6-909A-9F0B74E12FD0}">
      <dgm:prSet/>
      <dgm:spPr/>
      <dgm:t>
        <a:bodyPr/>
        <a:lstStyle/>
        <a:p>
          <a:endParaRPr lang="en-GB"/>
        </a:p>
      </dgm:t>
    </dgm:pt>
    <dgm:pt modelId="{C2221363-1BB0-405E-89D0-7EBFAC9E8702}" type="sibTrans" cxnId="{027C58F7-0F11-49E6-909A-9F0B74E12FD0}">
      <dgm:prSet/>
      <dgm:spPr/>
      <dgm:t>
        <a:bodyPr/>
        <a:lstStyle/>
        <a:p>
          <a:endParaRPr lang="en-GB"/>
        </a:p>
      </dgm:t>
    </dgm:pt>
    <dgm:pt modelId="{63BB9D49-160B-40AD-ADD3-E159E36C5FB7}">
      <dgm:prSet/>
      <dgm:spPr/>
      <dgm:t>
        <a:bodyPr/>
        <a:lstStyle/>
        <a:p>
          <a:r>
            <a:rPr lang="en-GB" dirty="0"/>
            <a:t>Discrimination</a:t>
          </a:r>
        </a:p>
      </dgm:t>
    </dgm:pt>
    <dgm:pt modelId="{77AA746D-2FD5-4CCF-940D-05975557A821}" type="parTrans" cxnId="{0789B7E1-5139-4B65-9001-624C084346CF}">
      <dgm:prSet/>
      <dgm:spPr/>
      <dgm:t>
        <a:bodyPr/>
        <a:lstStyle/>
        <a:p>
          <a:endParaRPr lang="en-GB"/>
        </a:p>
      </dgm:t>
    </dgm:pt>
    <dgm:pt modelId="{73371F88-5006-4709-829D-5C6CCC190F31}" type="sibTrans" cxnId="{0789B7E1-5139-4B65-9001-624C084346CF}">
      <dgm:prSet/>
      <dgm:spPr/>
      <dgm:t>
        <a:bodyPr/>
        <a:lstStyle/>
        <a:p>
          <a:endParaRPr lang="en-GB"/>
        </a:p>
      </dgm:t>
    </dgm:pt>
    <dgm:pt modelId="{5FC2D844-E72F-46E8-80E0-F94E21D4A3BA}" type="pres">
      <dgm:prSet presAssocID="{FF230353-4397-4E89-A764-760E1189029D}" presName="diagram" presStyleCnt="0">
        <dgm:presLayoutVars>
          <dgm:dir/>
          <dgm:resizeHandles val="exact"/>
        </dgm:presLayoutVars>
      </dgm:prSet>
      <dgm:spPr/>
    </dgm:pt>
    <dgm:pt modelId="{13878950-AC1C-445C-815F-E9F7E202E0F0}" type="pres">
      <dgm:prSet presAssocID="{49BC2684-18BC-454A-8357-ABD9CD6E643D}" presName="node" presStyleLbl="node1" presStyleIdx="0" presStyleCnt="6">
        <dgm:presLayoutVars>
          <dgm:bulletEnabled val="1"/>
        </dgm:presLayoutVars>
      </dgm:prSet>
      <dgm:spPr/>
    </dgm:pt>
    <dgm:pt modelId="{9D328958-CCCF-4873-9CB4-DB96791B831D}" type="pres">
      <dgm:prSet presAssocID="{882B7295-DE12-4256-8498-802BD38C9EF3}" presName="sibTrans" presStyleCnt="0"/>
      <dgm:spPr/>
    </dgm:pt>
    <dgm:pt modelId="{8528F367-FD82-43FB-995B-52B1C0DA97C8}" type="pres">
      <dgm:prSet presAssocID="{926218AC-7B5D-4C08-AD85-C1E39C9BE052}" presName="node" presStyleLbl="node1" presStyleIdx="1" presStyleCnt="6">
        <dgm:presLayoutVars>
          <dgm:bulletEnabled val="1"/>
        </dgm:presLayoutVars>
      </dgm:prSet>
      <dgm:spPr/>
    </dgm:pt>
    <dgm:pt modelId="{3069077A-FB38-4B01-8FD4-808BC56D9422}" type="pres">
      <dgm:prSet presAssocID="{456A4B35-81A0-46D1-A6B4-F967B1F15EA1}" presName="sibTrans" presStyleCnt="0"/>
      <dgm:spPr/>
    </dgm:pt>
    <dgm:pt modelId="{251BD673-7738-4149-BD11-002CC67FE1D3}" type="pres">
      <dgm:prSet presAssocID="{8658BF01-FED0-486B-9A4C-EA4D62B5628F}" presName="node" presStyleLbl="node1" presStyleIdx="2" presStyleCnt="6">
        <dgm:presLayoutVars>
          <dgm:bulletEnabled val="1"/>
        </dgm:presLayoutVars>
      </dgm:prSet>
      <dgm:spPr/>
    </dgm:pt>
    <dgm:pt modelId="{D7401E33-58B7-49EE-837E-A8185AC26CD5}" type="pres">
      <dgm:prSet presAssocID="{2A84D81F-EF8B-4F5E-8281-1E2979CDA857}" presName="sibTrans" presStyleCnt="0"/>
      <dgm:spPr/>
    </dgm:pt>
    <dgm:pt modelId="{18385828-DD23-4C21-8598-2365381A25C0}" type="pres">
      <dgm:prSet presAssocID="{0D6288B0-D21F-4025-95AB-20BDE9664383}" presName="node" presStyleLbl="node1" presStyleIdx="3" presStyleCnt="6">
        <dgm:presLayoutVars>
          <dgm:bulletEnabled val="1"/>
        </dgm:presLayoutVars>
      </dgm:prSet>
      <dgm:spPr/>
    </dgm:pt>
    <dgm:pt modelId="{39B30D39-AFE8-49EE-A669-4B1D57D73315}" type="pres">
      <dgm:prSet presAssocID="{4FFB584D-C8D2-4E84-9D4C-E83D233039E1}" presName="sibTrans" presStyleCnt="0"/>
      <dgm:spPr/>
    </dgm:pt>
    <dgm:pt modelId="{6A27E8C0-093F-409A-97BD-C0F122A80922}" type="pres">
      <dgm:prSet presAssocID="{889F703E-E38B-4813-9793-B9A47C3629E1}" presName="node" presStyleLbl="node1" presStyleIdx="4" presStyleCnt="6">
        <dgm:presLayoutVars>
          <dgm:bulletEnabled val="1"/>
        </dgm:presLayoutVars>
      </dgm:prSet>
      <dgm:spPr/>
    </dgm:pt>
    <dgm:pt modelId="{8924C012-9F43-4610-89B1-FDCE13501989}" type="pres">
      <dgm:prSet presAssocID="{C2221363-1BB0-405E-89D0-7EBFAC9E8702}" presName="sibTrans" presStyleCnt="0"/>
      <dgm:spPr/>
    </dgm:pt>
    <dgm:pt modelId="{C2015651-8075-402B-9EB3-AC8BB93BAAFE}" type="pres">
      <dgm:prSet presAssocID="{63BB9D49-160B-40AD-ADD3-E159E36C5FB7}" presName="node" presStyleLbl="node1" presStyleIdx="5" presStyleCnt="6">
        <dgm:presLayoutVars>
          <dgm:bulletEnabled val="1"/>
        </dgm:presLayoutVars>
      </dgm:prSet>
      <dgm:spPr/>
    </dgm:pt>
  </dgm:ptLst>
  <dgm:cxnLst>
    <dgm:cxn modelId="{2D50FF06-A345-4FAF-9A1D-91CFDCFA09DF}" type="presOf" srcId="{49BC2684-18BC-454A-8357-ABD9CD6E643D}" destId="{13878950-AC1C-445C-815F-E9F7E202E0F0}" srcOrd="0" destOrd="0" presId="urn:microsoft.com/office/officeart/2005/8/layout/default"/>
    <dgm:cxn modelId="{1979400B-8252-40C2-AD8B-CB8C26391D42}" type="presOf" srcId="{889F703E-E38B-4813-9793-B9A47C3629E1}" destId="{6A27E8C0-093F-409A-97BD-C0F122A80922}" srcOrd="0" destOrd="0" presId="urn:microsoft.com/office/officeart/2005/8/layout/default"/>
    <dgm:cxn modelId="{6DE02020-B52B-48EB-97CF-EB88EFA08F02}" type="presOf" srcId="{0D6288B0-D21F-4025-95AB-20BDE9664383}" destId="{18385828-DD23-4C21-8598-2365381A25C0}" srcOrd="0" destOrd="0" presId="urn:microsoft.com/office/officeart/2005/8/layout/default"/>
    <dgm:cxn modelId="{D1029A88-9D7B-402F-A3E6-C171565D5D62}" type="presOf" srcId="{926218AC-7B5D-4C08-AD85-C1E39C9BE052}" destId="{8528F367-FD82-43FB-995B-52B1C0DA97C8}" srcOrd="0" destOrd="0" presId="urn:microsoft.com/office/officeart/2005/8/layout/default"/>
    <dgm:cxn modelId="{BB1EAA95-6DFB-46CB-8A6D-C7D84C298CE9}" type="presOf" srcId="{8658BF01-FED0-486B-9A4C-EA4D62B5628F}" destId="{251BD673-7738-4149-BD11-002CC67FE1D3}" srcOrd="0" destOrd="0" presId="urn:microsoft.com/office/officeart/2005/8/layout/default"/>
    <dgm:cxn modelId="{1CF7DD9E-51FF-4A88-91D2-830F9CAD75C1}" srcId="{FF230353-4397-4E89-A764-760E1189029D}" destId="{8658BF01-FED0-486B-9A4C-EA4D62B5628F}" srcOrd="2" destOrd="0" parTransId="{C0B986D1-6284-4910-ABA3-5A53C15B3488}" sibTransId="{2A84D81F-EF8B-4F5E-8281-1E2979CDA857}"/>
    <dgm:cxn modelId="{5D08E9B0-84EB-4053-9695-3E92F55C4AC8}" type="presOf" srcId="{63BB9D49-160B-40AD-ADD3-E159E36C5FB7}" destId="{C2015651-8075-402B-9EB3-AC8BB93BAAFE}" srcOrd="0" destOrd="0" presId="urn:microsoft.com/office/officeart/2005/8/layout/default"/>
    <dgm:cxn modelId="{5F720AB4-2570-43F6-941C-A35BADF78560}" srcId="{FF230353-4397-4E89-A764-760E1189029D}" destId="{0D6288B0-D21F-4025-95AB-20BDE9664383}" srcOrd="3" destOrd="0" parTransId="{03FC9328-6128-4D8A-9945-5741CCF0017E}" sibTransId="{4FFB584D-C8D2-4E84-9D4C-E83D233039E1}"/>
    <dgm:cxn modelId="{9B46D9B6-49B9-4CEE-9967-4019EDA33E1F}" srcId="{FF230353-4397-4E89-A764-760E1189029D}" destId="{926218AC-7B5D-4C08-AD85-C1E39C9BE052}" srcOrd="1" destOrd="0" parTransId="{6C0838CF-EF1E-4F05-B135-716D134C0385}" sibTransId="{456A4B35-81A0-46D1-A6B4-F967B1F15EA1}"/>
    <dgm:cxn modelId="{FCEA29BD-79E5-4004-8B8B-160ED31303CC}" type="presOf" srcId="{FF230353-4397-4E89-A764-760E1189029D}" destId="{5FC2D844-E72F-46E8-80E0-F94E21D4A3BA}" srcOrd="0" destOrd="0" presId="urn:microsoft.com/office/officeart/2005/8/layout/default"/>
    <dgm:cxn modelId="{0789B7E1-5139-4B65-9001-624C084346CF}" srcId="{FF230353-4397-4E89-A764-760E1189029D}" destId="{63BB9D49-160B-40AD-ADD3-E159E36C5FB7}" srcOrd="5" destOrd="0" parTransId="{77AA746D-2FD5-4CCF-940D-05975557A821}" sibTransId="{73371F88-5006-4709-829D-5C6CCC190F31}"/>
    <dgm:cxn modelId="{161451F5-599F-46A2-A4EB-78939632E231}" srcId="{FF230353-4397-4E89-A764-760E1189029D}" destId="{49BC2684-18BC-454A-8357-ABD9CD6E643D}" srcOrd="0" destOrd="0" parTransId="{61B5EAAA-EEBB-45F4-9404-9A985735F8F5}" sibTransId="{882B7295-DE12-4256-8498-802BD38C9EF3}"/>
    <dgm:cxn modelId="{027C58F7-0F11-49E6-909A-9F0B74E12FD0}" srcId="{FF230353-4397-4E89-A764-760E1189029D}" destId="{889F703E-E38B-4813-9793-B9A47C3629E1}" srcOrd="4" destOrd="0" parTransId="{1EE8B9FC-2245-46BC-A24A-A6EF09577671}" sibTransId="{C2221363-1BB0-405E-89D0-7EBFAC9E8702}"/>
    <dgm:cxn modelId="{A6240924-7BB8-4238-9269-F7A771D536C2}" type="presParOf" srcId="{5FC2D844-E72F-46E8-80E0-F94E21D4A3BA}" destId="{13878950-AC1C-445C-815F-E9F7E202E0F0}" srcOrd="0" destOrd="0" presId="urn:microsoft.com/office/officeart/2005/8/layout/default"/>
    <dgm:cxn modelId="{AE5EBE8B-C6AA-4752-9CFC-E63DA63248CA}" type="presParOf" srcId="{5FC2D844-E72F-46E8-80E0-F94E21D4A3BA}" destId="{9D328958-CCCF-4873-9CB4-DB96791B831D}" srcOrd="1" destOrd="0" presId="urn:microsoft.com/office/officeart/2005/8/layout/default"/>
    <dgm:cxn modelId="{E51C1ADC-040D-4F86-B9EA-4F6474891B4F}" type="presParOf" srcId="{5FC2D844-E72F-46E8-80E0-F94E21D4A3BA}" destId="{8528F367-FD82-43FB-995B-52B1C0DA97C8}" srcOrd="2" destOrd="0" presId="urn:microsoft.com/office/officeart/2005/8/layout/default"/>
    <dgm:cxn modelId="{59443FA6-D6DB-4B0E-B4DC-FF1C64CBAB22}" type="presParOf" srcId="{5FC2D844-E72F-46E8-80E0-F94E21D4A3BA}" destId="{3069077A-FB38-4B01-8FD4-808BC56D9422}" srcOrd="3" destOrd="0" presId="urn:microsoft.com/office/officeart/2005/8/layout/default"/>
    <dgm:cxn modelId="{0985567A-8BFD-45DC-AB39-AB257968B026}" type="presParOf" srcId="{5FC2D844-E72F-46E8-80E0-F94E21D4A3BA}" destId="{251BD673-7738-4149-BD11-002CC67FE1D3}" srcOrd="4" destOrd="0" presId="urn:microsoft.com/office/officeart/2005/8/layout/default"/>
    <dgm:cxn modelId="{50C92D4C-AFCE-4CAD-99E8-C4598A803811}" type="presParOf" srcId="{5FC2D844-E72F-46E8-80E0-F94E21D4A3BA}" destId="{D7401E33-58B7-49EE-837E-A8185AC26CD5}" srcOrd="5" destOrd="0" presId="urn:microsoft.com/office/officeart/2005/8/layout/default"/>
    <dgm:cxn modelId="{53B9E3C3-46D9-46C1-A226-3C1FCB7BA57C}" type="presParOf" srcId="{5FC2D844-E72F-46E8-80E0-F94E21D4A3BA}" destId="{18385828-DD23-4C21-8598-2365381A25C0}" srcOrd="6" destOrd="0" presId="urn:microsoft.com/office/officeart/2005/8/layout/default"/>
    <dgm:cxn modelId="{D7EFAB6C-33B2-4A6B-A2EB-ACE593310341}" type="presParOf" srcId="{5FC2D844-E72F-46E8-80E0-F94E21D4A3BA}" destId="{39B30D39-AFE8-49EE-A669-4B1D57D73315}" srcOrd="7" destOrd="0" presId="urn:microsoft.com/office/officeart/2005/8/layout/default"/>
    <dgm:cxn modelId="{55C77B8F-5E3B-45C1-A0D3-591DD7CA129B}" type="presParOf" srcId="{5FC2D844-E72F-46E8-80E0-F94E21D4A3BA}" destId="{6A27E8C0-093F-409A-97BD-C0F122A80922}" srcOrd="8" destOrd="0" presId="urn:microsoft.com/office/officeart/2005/8/layout/default"/>
    <dgm:cxn modelId="{369E1B00-7A30-46E7-BBA9-5C55D94896DD}" type="presParOf" srcId="{5FC2D844-E72F-46E8-80E0-F94E21D4A3BA}" destId="{8924C012-9F43-4610-89B1-FDCE13501989}" srcOrd="9" destOrd="0" presId="urn:microsoft.com/office/officeart/2005/8/layout/default"/>
    <dgm:cxn modelId="{4AD0A292-0F86-41C7-9D5B-A1C903FEB0B3}" type="presParOf" srcId="{5FC2D844-E72F-46E8-80E0-F94E21D4A3BA}" destId="{C2015651-8075-402B-9EB3-AC8BB93BAAF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EB8096-621C-4F72-9223-B8114CC8BF69}" type="doc">
      <dgm:prSet loTypeId="urn:microsoft.com/office/officeart/2005/8/layout/equation2" loCatId="relationship" qsTypeId="urn:microsoft.com/office/officeart/2005/8/quickstyle/simple1" qsCatId="simple" csTypeId="urn:microsoft.com/office/officeart/2005/8/colors/colorful1" csCatId="colorful" phldr="1"/>
      <dgm:spPr/>
    </dgm:pt>
    <dgm:pt modelId="{CDDF8E60-6075-42C2-A853-F850B7B80592}">
      <dgm:prSet phldrT="[Text]" phldr="0"/>
      <dgm:spPr/>
      <dgm:t>
        <a:bodyPr/>
        <a:lstStyle/>
        <a:p>
          <a:pPr rtl="0"/>
          <a:r>
            <a:rPr lang="en-GB" dirty="0">
              <a:latin typeface="Calibri Light" panose="020F0302020204030204"/>
            </a:rPr>
            <a:t>Experiences within healthcare</a:t>
          </a:r>
          <a:endParaRPr lang="en-GB" dirty="0"/>
        </a:p>
      </dgm:t>
    </dgm:pt>
    <dgm:pt modelId="{1B12CB5B-BE30-4243-AC2F-C35F006E8FC9}" type="parTrans" cxnId="{16DD16F4-0A4A-4731-BA24-E41EE036E93F}">
      <dgm:prSet/>
      <dgm:spPr/>
    </dgm:pt>
    <dgm:pt modelId="{E0D6414C-4E22-4606-A3AF-A1E3E1EA4BD5}" type="sibTrans" cxnId="{16DD16F4-0A4A-4731-BA24-E41EE036E93F}">
      <dgm:prSet/>
      <dgm:spPr/>
      <dgm:t>
        <a:bodyPr/>
        <a:lstStyle/>
        <a:p>
          <a:endParaRPr lang="en-GB"/>
        </a:p>
      </dgm:t>
    </dgm:pt>
    <dgm:pt modelId="{68901EE3-0F08-43ED-B600-4A81FA58DB7D}">
      <dgm:prSet phldrT="[Text]" phldr="0"/>
      <dgm:spPr/>
      <dgm:t>
        <a:bodyPr/>
        <a:lstStyle/>
        <a:p>
          <a:r>
            <a:rPr lang="en-GB" dirty="0">
              <a:latin typeface="Calibri Light" panose="020F0302020204030204"/>
            </a:rPr>
            <a:t>?</a:t>
          </a:r>
          <a:endParaRPr lang="en-GB" dirty="0"/>
        </a:p>
      </dgm:t>
    </dgm:pt>
    <dgm:pt modelId="{C720454A-BA1D-4E9C-82C6-A57035E6C95B}" type="parTrans" cxnId="{8827C333-6813-4A86-9E1E-AEC763AF0A40}">
      <dgm:prSet/>
      <dgm:spPr/>
    </dgm:pt>
    <dgm:pt modelId="{091E35B4-1310-44D0-929C-CCCFF8BE6DCC}" type="sibTrans" cxnId="{8827C333-6813-4A86-9E1E-AEC763AF0A40}">
      <dgm:prSet/>
      <dgm:spPr/>
      <dgm:t>
        <a:bodyPr/>
        <a:lstStyle/>
        <a:p>
          <a:endParaRPr lang="en-GB"/>
        </a:p>
      </dgm:t>
    </dgm:pt>
    <dgm:pt modelId="{01AAF797-79F3-45C4-B45B-4E71764A12D5}">
      <dgm:prSet phldrT="[Text]" phldr="0"/>
      <dgm:spPr/>
      <dgm:t>
        <a:bodyPr/>
        <a:lstStyle/>
        <a:p>
          <a:pPr rtl="0"/>
          <a:r>
            <a:rPr lang="en-GB" dirty="0">
              <a:latin typeface="Calibri Light" panose="020F0302020204030204"/>
            </a:rPr>
            <a:t>Actions that address the route causes of poverty</a:t>
          </a:r>
          <a:endParaRPr lang="en-GB" dirty="0"/>
        </a:p>
      </dgm:t>
    </dgm:pt>
    <dgm:pt modelId="{F3328736-CEAA-407A-B4AC-854F1FC86D59}" type="parTrans" cxnId="{72C2918E-6CCA-483B-A94C-D202EE8F73F6}">
      <dgm:prSet/>
      <dgm:spPr/>
    </dgm:pt>
    <dgm:pt modelId="{D615BAC8-1E05-4094-9F38-945D5E67B152}" type="sibTrans" cxnId="{72C2918E-6CCA-483B-A94C-D202EE8F73F6}">
      <dgm:prSet/>
      <dgm:spPr/>
    </dgm:pt>
    <dgm:pt modelId="{52606049-1FF6-468B-A864-C6CC6114279A}" type="pres">
      <dgm:prSet presAssocID="{2BEB8096-621C-4F72-9223-B8114CC8BF69}" presName="Name0" presStyleCnt="0">
        <dgm:presLayoutVars>
          <dgm:dir/>
          <dgm:resizeHandles val="exact"/>
        </dgm:presLayoutVars>
      </dgm:prSet>
      <dgm:spPr/>
    </dgm:pt>
    <dgm:pt modelId="{E2CB5508-FA56-46FA-B377-2DF2DEFDFA10}" type="pres">
      <dgm:prSet presAssocID="{2BEB8096-621C-4F72-9223-B8114CC8BF69}" presName="vNodes" presStyleCnt="0"/>
      <dgm:spPr/>
    </dgm:pt>
    <dgm:pt modelId="{BF73C7D1-60C9-44FC-8659-E2C5A9CD2631}" type="pres">
      <dgm:prSet presAssocID="{CDDF8E60-6075-42C2-A853-F850B7B80592}" presName="node" presStyleLbl="node1" presStyleIdx="0" presStyleCnt="3">
        <dgm:presLayoutVars>
          <dgm:bulletEnabled val="1"/>
        </dgm:presLayoutVars>
      </dgm:prSet>
      <dgm:spPr/>
    </dgm:pt>
    <dgm:pt modelId="{0390EDF5-F763-4DC6-91C9-CEDD161B7F16}" type="pres">
      <dgm:prSet presAssocID="{E0D6414C-4E22-4606-A3AF-A1E3E1EA4BD5}" presName="spacerT" presStyleCnt="0"/>
      <dgm:spPr/>
    </dgm:pt>
    <dgm:pt modelId="{3FE879EE-F32B-45DD-89E6-C4333AEB5ECC}" type="pres">
      <dgm:prSet presAssocID="{E0D6414C-4E22-4606-A3AF-A1E3E1EA4BD5}" presName="sibTrans" presStyleLbl="sibTrans2D1" presStyleIdx="0" presStyleCnt="2"/>
      <dgm:spPr/>
    </dgm:pt>
    <dgm:pt modelId="{EDB9D1A0-7384-4090-B5CA-5E5425073CBF}" type="pres">
      <dgm:prSet presAssocID="{E0D6414C-4E22-4606-A3AF-A1E3E1EA4BD5}" presName="spacerB" presStyleCnt="0"/>
      <dgm:spPr/>
    </dgm:pt>
    <dgm:pt modelId="{DABE4E39-8D6F-42D4-B10B-D24A74B20AF3}" type="pres">
      <dgm:prSet presAssocID="{68901EE3-0F08-43ED-B600-4A81FA58DB7D}" presName="node" presStyleLbl="node1" presStyleIdx="1" presStyleCnt="3">
        <dgm:presLayoutVars>
          <dgm:bulletEnabled val="1"/>
        </dgm:presLayoutVars>
      </dgm:prSet>
      <dgm:spPr/>
    </dgm:pt>
    <dgm:pt modelId="{D72FF1DD-B95E-4CE3-8BA3-E2C60C699818}" type="pres">
      <dgm:prSet presAssocID="{2BEB8096-621C-4F72-9223-B8114CC8BF69}" presName="sibTransLast" presStyleLbl="sibTrans2D1" presStyleIdx="1" presStyleCnt="2"/>
      <dgm:spPr/>
    </dgm:pt>
    <dgm:pt modelId="{C3C34552-E86F-45C1-A058-A6D230F7A96E}" type="pres">
      <dgm:prSet presAssocID="{2BEB8096-621C-4F72-9223-B8114CC8BF69}" presName="connectorText" presStyleLbl="sibTrans2D1" presStyleIdx="1" presStyleCnt="2"/>
      <dgm:spPr/>
    </dgm:pt>
    <dgm:pt modelId="{DBE87A05-69E6-4261-AAAC-BC26B40022CB}" type="pres">
      <dgm:prSet presAssocID="{2BEB8096-621C-4F72-9223-B8114CC8BF69}" presName="lastNode" presStyleLbl="node1" presStyleIdx="2" presStyleCnt="3">
        <dgm:presLayoutVars>
          <dgm:bulletEnabled val="1"/>
        </dgm:presLayoutVars>
      </dgm:prSet>
      <dgm:spPr/>
    </dgm:pt>
  </dgm:ptLst>
  <dgm:cxnLst>
    <dgm:cxn modelId="{5EE69F0A-277A-46F2-AB8C-24DD951FCFC4}" type="presOf" srcId="{2BEB8096-621C-4F72-9223-B8114CC8BF69}" destId="{52606049-1FF6-468B-A864-C6CC6114279A}" srcOrd="0" destOrd="0" presId="urn:microsoft.com/office/officeart/2005/8/layout/equation2"/>
    <dgm:cxn modelId="{5773E815-82C3-443A-B531-6F35667FC3A7}" type="presOf" srcId="{091E35B4-1310-44D0-929C-CCCFF8BE6DCC}" destId="{D72FF1DD-B95E-4CE3-8BA3-E2C60C699818}" srcOrd="0" destOrd="0" presId="urn:microsoft.com/office/officeart/2005/8/layout/equation2"/>
    <dgm:cxn modelId="{8827C333-6813-4A86-9E1E-AEC763AF0A40}" srcId="{2BEB8096-621C-4F72-9223-B8114CC8BF69}" destId="{68901EE3-0F08-43ED-B600-4A81FA58DB7D}" srcOrd="1" destOrd="0" parTransId="{C720454A-BA1D-4E9C-82C6-A57035E6C95B}" sibTransId="{091E35B4-1310-44D0-929C-CCCFF8BE6DCC}"/>
    <dgm:cxn modelId="{5CE52C52-7255-4ABC-98C9-C8AB73DD86EB}" type="presOf" srcId="{091E35B4-1310-44D0-929C-CCCFF8BE6DCC}" destId="{C3C34552-E86F-45C1-A058-A6D230F7A96E}" srcOrd="1" destOrd="0" presId="urn:microsoft.com/office/officeart/2005/8/layout/equation2"/>
    <dgm:cxn modelId="{0824F67F-F1D0-4C6C-A263-41CDAA61C814}" type="presOf" srcId="{68901EE3-0F08-43ED-B600-4A81FA58DB7D}" destId="{DABE4E39-8D6F-42D4-B10B-D24A74B20AF3}" srcOrd="0" destOrd="0" presId="urn:microsoft.com/office/officeart/2005/8/layout/equation2"/>
    <dgm:cxn modelId="{FDEFE78A-B419-44A3-8E65-8B6646ACFFB9}" type="presOf" srcId="{E0D6414C-4E22-4606-A3AF-A1E3E1EA4BD5}" destId="{3FE879EE-F32B-45DD-89E6-C4333AEB5ECC}" srcOrd="0" destOrd="0" presId="urn:microsoft.com/office/officeart/2005/8/layout/equation2"/>
    <dgm:cxn modelId="{72C2918E-6CCA-483B-A94C-D202EE8F73F6}" srcId="{2BEB8096-621C-4F72-9223-B8114CC8BF69}" destId="{01AAF797-79F3-45C4-B45B-4E71764A12D5}" srcOrd="2" destOrd="0" parTransId="{F3328736-CEAA-407A-B4AC-854F1FC86D59}" sibTransId="{D615BAC8-1E05-4094-9F38-945D5E67B152}"/>
    <dgm:cxn modelId="{29CAFF9B-CD7F-4E44-8C62-70A0CD313DFF}" type="presOf" srcId="{01AAF797-79F3-45C4-B45B-4E71764A12D5}" destId="{DBE87A05-69E6-4261-AAAC-BC26B40022CB}" srcOrd="0" destOrd="0" presId="urn:microsoft.com/office/officeart/2005/8/layout/equation2"/>
    <dgm:cxn modelId="{16DD16F4-0A4A-4731-BA24-E41EE036E93F}" srcId="{2BEB8096-621C-4F72-9223-B8114CC8BF69}" destId="{CDDF8E60-6075-42C2-A853-F850B7B80592}" srcOrd="0" destOrd="0" parTransId="{1B12CB5B-BE30-4243-AC2F-C35F006E8FC9}" sibTransId="{E0D6414C-4E22-4606-A3AF-A1E3E1EA4BD5}"/>
    <dgm:cxn modelId="{3F9C9BF4-AF8D-4E70-9099-1634C5E8947E}" type="presOf" srcId="{CDDF8E60-6075-42C2-A853-F850B7B80592}" destId="{BF73C7D1-60C9-44FC-8659-E2C5A9CD2631}" srcOrd="0" destOrd="0" presId="urn:microsoft.com/office/officeart/2005/8/layout/equation2"/>
    <dgm:cxn modelId="{C7EF12DB-9B06-4B6B-851E-CB47192E287D}" type="presParOf" srcId="{52606049-1FF6-468B-A864-C6CC6114279A}" destId="{E2CB5508-FA56-46FA-B377-2DF2DEFDFA10}" srcOrd="0" destOrd="0" presId="urn:microsoft.com/office/officeart/2005/8/layout/equation2"/>
    <dgm:cxn modelId="{FBB86313-AE7B-4B8E-AE5A-21BAD5BC3936}" type="presParOf" srcId="{E2CB5508-FA56-46FA-B377-2DF2DEFDFA10}" destId="{BF73C7D1-60C9-44FC-8659-E2C5A9CD2631}" srcOrd="0" destOrd="0" presId="urn:microsoft.com/office/officeart/2005/8/layout/equation2"/>
    <dgm:cxn modelId="{46C09646-E1CC-43FF-BEB8-16F9243932F6}" type="presParOf" srcId="{E2CB5508-FA56-46FA-B377-2DF2DEFDFA10}" destId="{0390EDF5-F763-4DC6-91C9-CEDD161B7F16}" srcOrd="1" destOrd="0" presId="urn:microsoft.com/office/officeart/2005/8/layout/equation2"/>
    <dgm:cxn modelId="{FF2EEBF4-5391-4A9D-9F51-1758DA707C8F}" type="presParOf" srcId="{E2CB5508-FA56-46FA-B377-2DF2DEFDFA10}" destId="{3FE879EE-F32B-45DD-89E6-C4333AEB5ECC}" srcOrd="2" destOrd="0" presId="urn:microsoft.com/office/officeart/2005/8/layout/equation2"/>
    <dgm:cxn modelId="{F2CAE02F-7343-42E1-BA2C-207ACAE6996A}" type="presParOf" srcId="{E2CB5508-FA56-46FA-B377-2DF2DEFDFA10}" destId="{EDB9D1A0-7384-4090-B5CA-5E5425073CBF}" srcOrd="3" destOrd="0" presId="urn:microsoft.com/office/officeart/2005/8/layout/equation2"/>
    <dgm:cxn modelId="{C9512F49-2AE3-4B7F-9A8D-5051ADF52CA6}" type="presParOf" srcId="{E2CB5508-FA56-46FA-B377-2DF2DEFDFA10}" destId="{DABE4E39-8D6F-42D4-B10B-D24A74B20AF3}" srcOrd="4" destOrd="0" presId="urn:microsoft.com/office/officeart/2005/8/layout/equation2"/>
    <dgm:cxn modelId="{4F2792EA-2A04-4B18-8AC3-DE6C982D3805}" type="presParOf" srcId="{52606049-1FF6-468B-A864-C6CC6114279A}" destId="{D72FF1DD-B95E-4CE3-8BA3-E2C60C699818}" srcOrd="1" destOrd="0" presId="urn:microsoft.com/office/officeart/2005/8/layout/equation2"/>
    <dgm:cxn modelId="{4A29DFD3-A8E8-43C2-8A84-829D18634436}" type="presParOf" srcId="{D72FF1DD-B95E-4CE3-8BA3-E2C60C699818}" destId="{C3C34552-E86F-45C1-A058-A6D230F7A96E}" srcOrd="0" destOrd="0" presId="urn:microsoft.com/office/officeart/2005/8/layout/equation2"/>
    <dgm:cxn modelId="{E59D2359-FB06-4065-9AF3-20302B9D9759}" type="presParOf" srcId="{52606049-1FF6-468B-A864-C6CC6114279A}" destId="{DBE87A05-69E6-4261-AAAC-BC26B40022CB}"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B75319-3F70-450E-A8FD-68A57DC6D429}"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CC531133-2413-40EC-BFED-94C4EEEFAF01}">
      <dgm:prSet phldrT="[Text]" phldr="0"/>
      <dgm:spPr/>
      <dgm:t>
        <a:bodyPr/>
        <a:lstStyle/>
        <a:p>
          <a:pPr rtl="0"/>
          <a:r>
            <a:rPr lang="en-GB" dirty="0">
              <a:latin typeface="Calibri Light" panose="020F0302020204030204"/>
            </a:rPr>
            <a:t>Linking with </a:t>
          </a:r>
          <a:endParaRPr lang="en-GB" dirty="0"/>
        </a:p>
      </dgm:t>
    </dgm:pt>
    <dgm:pt modelId="{0A8E3FCC-6937-40CD-8F6E-097EAAB6DFF7}" type="parTrans" cxnId="{F8210F44-247B-4DC7-BD9B-C5A2A64228EE}">
      <dgm:prSet/>
      <dgm:spPr/>
      <dgm:t>
        <a:bodyPr/>
        <a:lstStyle/>
        <a:p>
          <a:endParaRPr lang="en-GB"/>
        </a:p>
      </dgm:t>
    </dgm:pt>
    <dgm:pt modelId="{193D177A-FFF7-4A44-ACE2-E5BD19490080}" type="sibTrans" cxnId="{F8210F44-247B-4DC7-BD9B-C5A2A64228EE}">
      <dgm:prSet/>
      <dgm:spPr/>
      <dgm:t>
        <a:bodyPr/>
        <a:lstStyle/>
        <a:p>
          <a:endParaRPr lang="en-GB"/>
        </a:p>
      </dgm:t>
    </dgm:pt>
    <dgm:pt modelId="{73130C76-3A54-487D-B173-81826182A1F4}">
      <dgm:prSet phldrT="[Text]" phldr="0"/>
      <dgm:spPr/>
      <dgm:t>
        <a:bodyPr/>
        <a:lstStyle/>
        <a:p>
          <a:pPr rtl="0"/>
          <a:r>
            <a:rPr lang="en-GB" dirty="0">
              <a:latin typeface="Calibri Light" panose="020F0302020204030204"/>
            </a:rPr>
            <a:t> Commisioners </a:t>
          </a:r>
        </a:p>
      </dgm:t>
    </dgm:pt>
    <dgm:pt modelId="{4C0A724F-A852-4311-B777-5D3353B5161A}" type="parTrans" cxnId="{D1AD6C03-252C-482D-88E2-E6A1BFDF9855}">
      <dgm:prSet/>
      <dgm:spPr/>
      <dgm:t>
        <a:bodyPr/>
        <a:lstStyle/>
        <a:p>
          <a:endParaRPr lang="en-GB"/>
        </a:p>
      </dgm:t>
    </dgm:pt>
    <dgm:pt modelId="{23FF1A84-4FBF-4085-A54B-F8B11DB4A9DC}" type="sibTrans" cxnId="{D1AD6C03-252C-482D-88E2-E6A1BFDF9855}">
      <dgm:prSet/>
      <dgm:spPr/>
      <dgm:t>
        <a:bodyPr/>
        <a:lstStyle/>
        <a:p>
          <a:endParaRPr lang="en-GB"/>
        </a:p>
      </dgm:t>
    </dgm:pt>
    <dgm:pt modelId="{8FBBF842-BE6A-427A-A773-133024B3C6C8}">
      <dgm:prSet phldrT="[Text]" phldr="0"/>
      <dgm:spPr/>
      <dgm:t>
        <a:bodyPr/>
        <a:lstStyle/>
        <a:p>
          <a:pPr rtl="0"/>
          <a:r>
            <a:rPr lang="en-GB" dirty="0">
              <a:latin typeface="Calibri Light" panose="020F0302020204030204"/>
            </a:rPr>
            <a:t> Social care</a:t>
          </a:r>
        </a:p>
      </dgm:t>
    </dgm:pt>
    <dgm:pt modelId="{BFC32791-8A8A-4C4F-8E27-B25873AA8626}" type="parTrans" cxnId="{CF666B34-5B9A-4975-9FC5-99CC6221F22D}">
      <dgm:prSet/>
      <dgm:spPr/>
      <dgm:t>
        <a:bodyPr/>
        <a:lstStyle/>
        <a:p>
          <a:endParaRPr lang="en-GB"/>
        </a:p>
      </dgm:t>
    </dgm:pt>
    <dgm:pt modelId="{298152F4-73D1-44A0-AF5B-15EC9A0E3ACE}" type="sibTrans" cxnId="{CF666B34-5B9A-4975-9FC5-99CC6221F22D}">
      <dgm:prSet/>
      <dgm:spPr/>
      <dgm:t>
        <a:bodyPr/>
        <a:lstStyle/>
        <a:p>
          <a:endParaRPr lang="en-GB"/>
        </a:p>
      </dgm:t>
    </dgm:pt>
    <dgm:pt modelId="{CB7AE4CC-1F99-4CAE-956B-58C1828D4B21}">
      <dgm:prSet phldr="0"/>
      <dgm:spPr/>
      <dgm:t>
        <a:bodyPr/>
        <a:lstStyle/>
        <a:p>
          <a:pPr rtl="0"/>
          <a:r>
            <a:rPr lang="en-GB" dirty="0">
              <a:latin typeface="Calibri Light" panose="020F0302020204030204"/>
            </a:rPr>
            <a:t>Third sector organisations</a:t>
          </a:r>
        </a:p>
      </dgm:t>
    </dgm:pt>
    <dgm:pt modelId="{7036EF94-3322-4224-9034-33CA3DDD906B}" type="parTrans" cxnId="{A31AFB9F-D84A-41E6-9494-0131A609B74D}">
      <dgm:prSet/>
      <dgm:spPr/>
    </dgm:pt>
    <dgm:pt modelId="{E43E0224-DAE3-4367-B05A-7B9CE3FC9900}" type="sibTrans" cxnId="{A31AFB9F-D84A-41E6-9494-0131A609B74D}">
      <dgm:prSet/>
      <dgm:spPr/>
    </dgm:pt>
    <dgm:pt modelId="{02B04B97-628E-42E1-9507-543D7F532588}">
      <dgm:prSet phldr="0"/>
      <dgm:spPr/>
      <dgm:t>
        <a:bodyPr/>
        <a:lstStyle/>
        <a:p>
          <a:r>
            <a:rPr lang="en-GB" dirty="0">
              <a:latin typeface="Calibri Light" panose="020F0302020204030204"/>
            </a:rPr>
            <a:t>Local councillor or MP</a:t>
          </a:r>
          <a:endParaRPr lang="en-GB" dirty="0"/>
        </a:p>
      </dgm:t>
    </dgm:pt>
    <dgm:pt modelId="{0416699D-60D1-4326-BB9A-220CDA890B77}" type="parTrans" cxnId="{9938C8FF-F1D0-4A35-BE36-35F59ABC444E}">
      <dgm:prSet/>
      <dgm:spPr/>
    </dgm:pt>
    <dgm:pt modelId="{839F54E7-2D49-4760-A571-2C5E4D569191}" type="sibTrans" cxnId="{9938C8FF-F1D0-4A35-BE36-35F59ABC444E}">
      <dgm:prSet/>
      <dgm:spPr/>
    </dgm:pt>
    <dgm:pt modelId="{B54F5F7E-49CE-4EB0-A34F-6A315C6271A8}">
      <dgm:prSet phldr="0"/>
      <dgm:spPr/>
      <dgm:t>
        <a:bodyPr/>
        <a:lstStyle/>
        <a:p>
          <a:pPr rtl="0"/>
          <a:r>
            <a:rPr lang="en-GB" dirty="0">
              <a:latin typeface="Calibri Light" panose="020F0302020204030204"/>
            </a:rPr>
            <a:t>Public health board  </a:t>
          </a:r>
          <a:endParaRPr lang="en-GB" dirty="0"/>
        </a:p>
      </dgm:t>
    </dgm:pt>
    <dgm:pt modelId="{9FFF4E23-4932-4091-8751-7D33F47DFC1D}" type="parTrans" cxnId="{924C740A-77DF-499D-AC90-891069823E8C}">
      <dgm:prSet/>
      <dgm:spPr/>
    </dgm:pt>
    <dgm:pt modelId="{01D62EB9-7183-47D5-8A5F-06816E4D2F3E}" type="sibTrans" cxnId="{924C740A-77DF-499D-AC90-891069823E8C}">
      <dgm:prSet/>
      <dgm:spPr/>
    </dgm:pt>
    <dgm:pt modelId="{7F885F0A-0CBC-41C7-9E49-9D984590E60B}" type="pres">
      <dgm:prSet presAssocID="{77B75319-3F70-450E-A8FD-68A57DC6D429}" presName="Name0" presStyleCnt="0">
        <dgm:presLayoutVars>
          <dgm:dir/>
          <dgm:animLvl val="lvl"/>
          <dgm:resizeHandles/>
        </dgm:presLayoutVars>
      </dgm:prSet>
      <dgm:spPr/>
    </dgm:pt>
    <dgm:pt modelId="{6F4D9D5C-19DC-46CA-8199-AA66C797759A}" type="pres">
      <dgm:prSet presAssocID="{CC531133-2413-40EC-BFED-94C4EEEFAF01}" presName="linNode" presStyleCnt="0"/>
      <dgm:spPr/>
    </dgm:pt>
    <dgm:pt modelId="{4A3219FB-9DF3-4617-A8C8-B3C961839A11}" type="pres">
      <dgm:prSet presAssocID="{CC531133-2413-40EC-BFED-94C4EEEFAF01}" presName="parentShp" presStyleLbl="node1" presStyleIdx="0" presStyleCnt="1">
        <dgm:presLayoutVars>
          <dgm:bulletEnabled val="1"/>
        </dgm:presLayoutVars>
      </dgm:prSet>
      <dgm:spPr/>
    </dgm:pt>
    <dgm:pt modelId="{21CA6D47-0424-4722-AB1C-A3A4BE1ED4BE}" type="pres">
      <dgm:prSet presAssocID="{CC531133-2413-40EC-BFED-94C4EEEFAF01}" presName="childShp" presStyleLbl="bgAccFollowNode1" presStyleIdx="0" presStyleCnt="1">
        <dgm:presLayoutVars>
          <dgm:bulletEnabled val="1"/>
        </dgm:presLayoutVars>
      </dgm:prSet>
      <dgm:spPr/>
    </dgm:pt>
  </dgm:ptLst>
  <dgm:cxnLst>
    <dgm:cxn modelId="{D1AD6C03-252C-482D-88E2-E6A1BFDF9855}" srcId="{CC531133-2413-40EC-BFED-94C4EEEFAF01}" destId="{73130C76-3A54-487D-B173-81826182A1F4}" srcOrd="0" destOrd="0" parTransId="{4C0A724F-A852-4311-B777-5D3353B5161A}" sibTransId="{23FF1A84-4FBF-4085-A54B-F8B11DB4A9DC}"/>
    <dgm:cxn modelId="{924C740A-77DF-499D-AC90-891069823E8C}" srcId="{CC531133-2413-40EC-BFED-94C4EEEFAF01}" destId="{B54F5F7E-49CE-4EB0-A34F-6A315C6271A8}" srcOrd="4" destOrd="0" parTransId="{9FFF4E23-4932-4091-8751-7D33F47DFC1D}" sibTransId="{01D62EB9-7183-47D5-8A5F-06816E4D2F3E}"/>
    <dgm:cxn modelId="{26E9C00D-D429-4E7C-A9C7-32E727FBD35C}" type="presOf" srcId="{02B04B97-628E-42E1-9507-543D7F532588}" destId="{21CA6D47-0424-4722-AB1C-A3A4BE1ED4BE}" srcOrd="0" destOrd="1" presId="urn:microsoft.com/office/officeart/2005/8/layout/vList6"/>
    <dgm:cxn modelId="{75C66132-B64A-47A6-8ED9-C60B455EF7E8}" type="presOf" srcId="{CC531133-2413-40EC-BFED-94C4EEEFAF01}" destId="{4A3219FB-9DF3-4617-A8C8-B3C961839A11}" srcOrd="0" destOrd="0" presId="urn:microsoft.com/office/officeart/2005/8/layout/vList6"/>
    <dgm:cxn modelId="{CF666B34-5B9A-4975-9FC5-99CC6221F22D}" srcId="{CC531133-2413-40EC-BFED-94C4EEEFAF01}" destId="{8FBBF842-BE6A-427A-A773-133024B3C6C8}" srcOrd="2" destOrd="0" parTransId="{BFC32791-8A8A-4C4F-8E27-B25873AA8626}" sibTransId="{298152F4-73D1-44A0-AF5B-15EC9A0E3ACE}"/>
    <dgm:cxn modelId="{F8210F44-247B-4DC7-BD9B-C5A2A64228EE}" srcId="{77B75319-3F70-450E-A8FD-68A57DC6D429}" destId="{CC531133-2413-40EC-BFED-94C4EEEFAF01}" srcOrd="0" destOrd="0" parTransId="{0A8E3FCC-6937-40CD-8F6E-097EAAB6DFF7}" sibTransId="{193D177A-FFF7-4A44-ACE2-E5BD19490080}"/>
    <dgm:cxn modelId="{5DB45F7A-0BFB-427A-9361-FD9C6FBEAC0D}" type="presOf" srcId="{B54F5F7E-49CE-4EB0-A34F-6A315C6271A8}" destId="{21CA6D47-0424-4722-AB1C-A3A4BE1ED4BE}" srcOrd="0" destOrd="4" presId="urn:microsoft.com/office/officeart/2005/8/layout/vList6"/>
    <dgm:cxn modelId="{24E1117D-6A6B-4CA8-887E-47967DC81978}" type="presOf" srcId="{77B75319-3F70-450E-A8FD-68A57DC6D429}" destId="{7F885F0A-0CBC-41C7-9E49-9D984590E60B}" srcOrd="0" destOrd="0" presId="urn:microsoft.com/office/officeart/2005/8/layout/vList6"/>
    <dgm:cxn modelId="{8036C098-35D9-4DEE-BAC2-7CC6B0EC0197}" type="presOf" srcId="{73130C76-3A54-487D-B173-81826182A1F4}" destId="{21CA6D47-0424-4722-AB1C-A3A4BE1ED4BE}" srcOrd="0" destOrd="0" presId="urn:microsoft.com/office/officeart/2005/8/layout/vList6"/>
    <dgm:cxn modelId="{A31AFB9F-D84A-41E6-9494-0131A609B74D}" srcId="{CC531133-2413-40EC-BFED-94C4EEEFAF01}" destId="{CB7AE4CC-1F99-4CAE-956B-58C1828D4B21}" srcOrd="3" destOrd="0" parTransId="{7036EF94-3322-4224-9034-33CA3DDD906B}" sibTransId="{E43E0224-DAE3-4367-B05A-7B9CE3FC9900}"/>
    <dgm:cxn modelId="{436070A7-A33D-4796-9097-775D87AAE2E1}" type="presOf" srcId="{CB7AE4CC-1F99-4CAE-956B-58C1828D4B21}" destId="{21CA6D47-0424-4722-AB1C-A3A4BE1ED4BE}" srcOrd="0" destOrd="3" presId="urn:microsoft.com/office/officeart/2005/8/layout/vList6"/>
    <dgm:cxn modelId="{89EEFAC4-49F9-43F8-B557-F7E7AA9CEA99}" type="presOf" srcId="{8FBBF842-BE6A-427A-A773-133024B3C6C8}" destId="{21CA6D47-0424-4722-AB1C-A3A4BE1ED4BE}" srcOrd="0" destOrd="2" presId="urn:microsoft.com/office/officeart/2005/8/layout/vList6"/>
    <dgm:cxn modelId="{9938C8FF-F1D0-4A35-BE36-35F59ABC444E}" srcId="{CC531133-2413-40EC-BFED-94C4EEEFAF01}" destId="{02B04B97-628E-42E1-9507-543D7F532588}" srcOrd="1" destOrd="0" parTransId="{0416699D-60D1-4326-BB9A-220CDA890B77}" sibTransId="{839F54E7-2D49-4760-A571-2C5E4D569191}"/>
    <dgm:cxn modelId="{C8CABB15-F3D5-4F91-ACDE-8915E12259A5}" type="presParOf" srcId="{7F885F0A-0CBC-41C7-9E49-9D984590E60B}" destId="{6F4D9D5C-19DC-46CA-8199-AA66C797759A}" srcOrd="0" destOrd="0" presId="urn:microsoft.com/office/officeart/2005/8/layout/vList6"/>
    <dgm:cxn modelId="{FC802C73-86A9-4207-8CDB-4018E3F75149}" type="presParOf" srcId="{6F4D9D5C-19DC-46CA-8199-AA66C797759A}" destId="{4A3219FB-9DF3-4617-A8C8-B3C961839A11}" srcOrd="0" destOrd="0" presId="urn:microsoft.com/office/officeart/2005/8/layout/vList6"/>
    <dgm:cxn modelId="{0999E7BE-6B9A-46F9-AB23-75EE9AA80732}" type="presParOf" srcId="{6F4D9D5C-19DC-46CA-8199-AA66C797759A}" destId="{21CA6D47-0424-4722-AB1C-A3A4BE1ED4BE}"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78950-AC1C-445C-815F-E9F7E202E0F0}">
      <dsp:nvSpPr>
        <dsp:cNvPr id="0" name=""/>
        <dsp:cNvSpPr/>
      </dsp:nvSpPr>
      <dsp:spPr>
        <a:xfrm>
          <a:off x="387031" y="989"/>
          <a:ext cx="2391531" cy="14349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Unemployment</a:t>
          </a:r>
        </a:p>
      </dsp:txBody>
      <dsp:txXfrm>
        <a:off x="387031" y="989"/>
        <a:ext cx="2391531" cy="1434918"/>
      </dsp:txXfrm>
    </dsp:sp>
    <dsp:sp modelId="{8528F367-FD82-43FB-995B-52B1C0DA97C8}">
      <dsp:nvSpPr>
        <dsp:cNvPr id="0" name=""/>
        <dsp:cNvSpPr/>
      </dsp:nvSpPr>
      <dsp:spPr>
        <a:xfrm>
          <a:off x="3017716" y="989"/>
          <a:ext cx="2391531" cy="14349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Low wages</a:t>
          </a:r>
        </a:p>
      </dsp:txBody>
      <dsp:txXfrm>
        <a:off x="3017716" y="989"/>
        <a:ext cx="2391531" cy="1434918"/>
      </dsp:txXfrm>
    </dsp:sp>
    <dsp:sp modelId="{251BD673-7738-4149-BD11-002CC67FE1D3}">
      <dsp:nvSpPr>
        <dsp:cNvPr id="0" name=""/>
        <dsp:cNvSpPr/>
      </dsp:nvSpPr>
      <dsp:spPr>
        <a:xfrm>
          <a:off x="387031" y="1675061"/>
          <a:ext cx="2391531" cy="14349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High costs </a:t>
          </a:r>
        </a:p>
      </dsp:txBody>
      <dsp:txXfrm>
        <a:off x="387031" y="1675061"/>
        <a:ext cx="2391531" cy="1434918"/>
      </dsp:txXfrm>
    </dsp:sp>
    <dsp:sp modelId="{18385828-DD23-4C21-8598-2365381A25C0}">
      <dsp:nvSpPr>
        <dsp:cNvPr id="0" name=""/>
        <dsp:cNvSpPr/>
      </dsp:nvSpPr>
      <dsp:spPr>
        <a:xfrm>
          <a:off x="3017716" y="1675061"/>
          <a:ext cx="2391531" cy="14349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Ineffective benefits </a:t>
          </a:r>
        </a:p>
      </dsp:txBody>
      <dsp:txXfrm>
        <a:off x="3017716" y="1675061"/>
        <a:ext cx="2391531" cy="1434918"/>
      </dsp:txXfrm>
    </dsp:sp>
    <dsp:sp modelId="{6A27E8C0-093F-409A-97BD-C0F122A80922}">
      <dsp:nvSpPr>
        <dsp:cNvPr id="0" name=""/>
        <dsp:cNvSpPr/>
      </dsp:nvSpPr>
      <dsp:spPr>
        <a:xfrm>
          <a:off x="387031" y="3349133"/>
          <a:ext cx="2391531" cy="14349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Ill health/disability</a:t>
          </a:r>
        </a:p>
      </dsp:txBody>
      <dsp:txXfrm>
        <a:off x="387031" y="3349133"/>
        <a:ext cx="2391531" cy="1434918"/>
      </dsp:txXfrm>
    </dsp:sp>
    <dsp:sp modelId="{C2015651-8075-402B-9EB3-AC8BB93BAAFE}">
      <dsp:nvSpPr>
        <dsp:cNvPr id="0" name=""/>
        <dsp:cNvSpPr/>
      </dsp:nvSpPr>
      <dsp:spPr>
        <a:xfrm>
          <a:off x="3017716" y="3349133"/>
          <a:ext cx="2391531" cy="14349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Discrimination</a:t>
          </a:r>
        </a:p>
      </dsp:txBody>
      <dsp:txXfrm>
        <a:off x="3017716" y="3349133"/>
        <a:ext cx="2391531" cy="1434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3C7D1-60C9-44FC-8659-E2C5A9CD2631}">
      <dsp:nvSpPr>
        <dsp:cNvPr id="0" name=""/>
        <dsp:cNvSpPr/>
      </dsp:nvSpPr>
      <dsp:spPr>
        <a:xfrm>
          <a:off x="2401951" y="147"/>
          <a:ext cx="1586582" cy="158658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GB" sz="1700" kern="1200" dirty="0">
              <a:latin typeface="Calibri Light" panose="020F0302020204030204"/>
            </a:rPr>
            <a:t>Experiences within healthcare</a:t>
          </a:r>
          <a:endParaRPr lang="en-GB" sz="1700" kern="1200" dirty="0"/>
        </a:p>
      </dsp:txBody>
      <dsp:txXfrm>
        <a:off x="2634301" y="232497"/>
        <a:ext cx="1121882" cy="1121882"/>
      </dsp:txXfrm>
    </dsp:sp>
    <dsp:sp modelId="{3FE879EE-F32B-45DD-89E6-C4333AEB5ECC}">
      <dsp:nvSpPr>
        <dsp:cNvPr id="0" name=""/>
        <dsp:cNvSpPr/>
      </dsp:nvSpPr>
      <dsp:spPr>
        <a:xfrm>
          <a:off x="2735134" y="1715560"/>
          <a:ext cx="920217" cy="920217"/>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2857109" y="2067451"/>
        <a:ext cx="676267" cy="216435"/>
      </dsp:txXfrm>
    </dsp:sp>
    <dsp:sp modelId="{DABE4E39-8D6F-42D4-B10B-D24A74B20AF3}">
      <dsp:nvSpPr>
        <dsp:cNvPr id="0" name=""/>
        <dsp:cNvSpPr/>
      </dsp:nvSpPr>
      <dsp:spPr>
        <a:xfrm>
          <a:off x="2401951" y="2764608"/>
          <a:ext cx="1586582" cy="158658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Calibri Light" panose="020F0302020204030204"/>
            </a:rPr>
            <a:t>?</a:t>
          </a:r>
          <a:endParaRPr lang="en-GB" sz="1700" kern="1200" dirty="0"/>
        </a:p>
      </dsp:txBody>
      <dsp:txXfrm>
        <a:off x="2634301" y="2996958"/>
        <a:ext cx="1121882" cy="1121882"/>
      </dsp:txXfrm>
    </dsp:sp>
    <dsp:sp modelId="{D72FF1DD-B95E-4CE3-8BA3-E2C60C699818}">
      <dsp:nvSpPr>
        <dsp:cNvPr id="0" name=""/>
        <dsp:cNvSpPr/>
      </dsp:nvSpPr>
      <dsp:spPr>
        <a:xfrm>
          <a:off x="4226521" y="1880564"/>
          <a:ext cx="504533" cy="59020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226521" y="1998606"/>
        <a:ext cx="353173" cy="354124"/>
      </dsp:txXfrm>
    </dsp:sp>
    <dsp:sp modelId="{DBE87A05-69E6-4261-AAAC-BC26B40022CB}">
      <dsp:nvSpPr>
        <dsp:cNvPr id="0" name=""/>
        <dsp:cNvSpPr/>
      </dsp:nvSpPr>
      <dsp:spPr>
        <a:xfrm>
          <a:off x="4940483" y="589086"/>
          <a:ext cx="3173164" cy="317316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rtl="0">
            <a:lnSpc>
              <a:spcPct val="90000"/>
            </a:lnSpc>
            <a:spcBef>
              <a:spcPct val="0"/>
            </a:spcBef>
            <a:spcAft>
              <a:spcPct val="35000"/>
            </a:spcAft>
            <a:buNone/>
          </a:pPr>
          <a:r>
            <a:rPr lang="en-GB" sz="3300" kern="1200" dirty="0">
              <a:latin typeface="Calibri Light" panose="020F0302020204030204"/>
            </a:rPr>
            <a:t>Actions that address the route causes of poverty</a:t>
          </a:r>
          <a:endParaRPr lang="en-GB" sz="3300" kern="1200" dirty="0"/>
        </a:p>
      </dsp:txBody>
      <dsp:txXfrm>
        <a:off x="5405182" y="1053785"/>
        <a:ext cx="2243766" cy="2243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A6D47-0424-4722-AB1C-A3A4BE1ED4BE}">
      <dsp:nvSpPr>
        <dsp:cNvPr id="0" name=""/>
        <dsp:cNvSpPr/>
      </dsp:nvSpPr>
      <dsp:spPr>
        <a:xfrm>
          <a:off x="874955" y="0"/>
          <a:ext cx="1312433" cy="104887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 tIns="4445" rIns="4445" bIns="4445" numCol="1" spcCol="1270" anchor="t" anchorCtr="0">
          <a:noAutofit/>
        </a:bodyPr>
        <a:lstStyle/>
        <a:p>
          <a:pPr marL="57150" lvl="1" indent="-57150" algn="l" defTabSz="311150" rtl="0">
            <a:lnSpc>
              <a:spcPct val="90000"/>
            </a:lnSpc>
            <a:spcBef>
              <a:spcPct val="0"/>
            </a:spcBef>
            <a:spcAft>
              <a:spcPct val="15000"/>
            </a:spcAft>
            <a:buChar char="•"/>
          </a:pPr>
          <a:r>
            <a:rPr lang="en-GB" sz="700" kern="1200" dirty="0">
              <a:latin typeface="Calibri Light" panose="020F0302020204030204"/>
            </a:rPr>
            <a:t> Commisioners </a:t>
          </a:r>
        </a:p>
        <a:p>
          <a:pPr marL="57150" lvl="1" indent="-57150" algn="l" defTabSz="311150">
            <a:lnSpc>
              <a:spcPct val="90000"/>
            </a:lnSpc>
            <a:spcBef>
              <a:spcPct val="0"/>
            </a:spcBef>
            <a:spcAft>
              <a:spcPct val="15000"/>
            </a:spcAft>
            <a:buChar char="•"/>
          </a:pPr>
          <a:r>
            <a:rPr lang="en-GB" sz="700" kern="1200" dirty="0">
              <a:latin typeface="Calibri Light" panose="020F0302020204030204"/>
            </a:rPr>
            <a:t>Local councillor or MP</a:t>
          </a:r>
          <a:endParaRPr lang="en-GB" sz="700" kern="1200" dirty="0"/>
        </a:p>
        <a:p>
          <a:pPr marL="57150" lvl="1" indent="-57150" algn="l" defTabSz="311150" rtl="0">
            <a:lnSpc>
              <a:spcPct val="90000"/>
            </a:lnSpc>
            <a:spcBef>
              <a:spcPct val="0"/>
            </a:spcBef>
            <a:spcAft>
              <a:spcPct val="15000"/>
            </a:spcAft>
            <a:buChar char="•"/>
          </a:pPr>
          <a:r>
            <a:rPr lang="en-GB" sz="700" kern="1200" dirty="0">
              <a:latin typeface="Calibri Light" panose="020F0302020204030204"/>
            </a:rPr>
            <a:t> Social care</a:t>
          </a:r>
        </a:p>
        <a:p>
          <a:pPr marL="57150" lvl="1" indent="-57150" algn="l" defTabSz="311150" rtl="0">
            <a:lnSpc>
              <a:spcPct val="90000"/>
            </a:lnSpc>
            <a:spcBef>
              <a:spcPct val="0"/>
            </a:spcBef>
            <a:spcAft>
              <a:spcPct val="15000"/>
            </a:spcAft>
            <a:buChar char="•"/>
          </a:pPr>
          <a:r>
            <a:rPr lang="en-GB" sz="700" kern="1200" dirty="0">
              <a:latin typeface="Calibri Light" panose="020F0302020204030204"/>
            </a:rPr>
            <a:t>Third sector organisations</a:t>
          </a:r>
        </a:p>
        <a:p>
          <a:pPr marL="57150" lvl="1" indent="-57150" algn="l" defTabSz="311150" rtl="0">
            <a:lnSpc>
              <a:spcPct val="90000"/>
            </a:lnSpc>
            <a:spcBef>
              <a:spcPct val="0"/>
            </a:spcBef>
            <a:spcAft>
              <a:spcPct val="15000"/>
            </a:spcAft>
            <a:buChar char="•"/>
          </a:pPr>
          <a:r>
            <a:rPr lang="en-GB" sz="700" kern="1200" dirty="0">
              <a:latin typeface="Calibri Light" panose="020F0302020204030204"/>
            </a:rPr>
            <a:t>Public health board  </a:t>
          </a:r>
          <a:endParaRPr lang="en-GB" sz="700" kern="1200" dirty="0"/>
        </a:p>
      </dsp:txBody>
      <dsp:txXfrm>
        <a:off x="874955" y="131109"/>
        <a:ext cx="919106" cy="786653"/>
      </dsp:txXfrm>
    </dsp:sp>
    <dsp:sp modelId="{4A3219FB-9DF3-4617-A8C8-B3C961839A11}">
      <dsp:nvSpPr>
        <dsp:cNvPr id="0" name=""/>
        <dsp:cNvSpPr/>
      </dsp:nvSpPr>
      <dsp:spPr>
        <a:xfrm>
          <a:off x="0" y="0"/>
          <a:ext cx="874955" cy="104887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GB" sz="1800" kern="1200" dirty="0">
              <a:latin typeface="Calibri Light" panose="020F0302020204030204"/>
            </a:rPr>
            <a:t>Linking with </a:t>
          </a:r>
          <a:endParaRPr lang="en-GB" sz="1800" kern="1200" dirty="0"/>
        </a:p>
      </dsp:txBody>
      <dsp:txXfrm>
        <a:off x="42712" y="42712"/>
        <a:ext cx="789531" cy="96344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AF37D-BD07-4B28-8279-EB030C856F82}" type="datetimeFigureOut">
              <a:rPr lang="en-US"/>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9981E-BF1C-46A8-A7E5-373BA1F0B9A7}" type="slidenum">
              <a:rPr lang="en-US"/>
              <a:t>‹#›</a:t>
            </a:fld>
            <a:endParaRPr lang="en-US"/>
          </a:p>
        </p:txBody>
      </p:sp>
    </p:spTree>
    <p:extLst>
      <p:ext uri="{BB962C8B-B14F-4D97-AF65-F5344CB8AC3E}">
        <p14:creationId xmlns:p14="http://schemas.microsoft.com/office/powerpoint/2010/main" val="42594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542/pir.2017-0123"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1</a:t>
            </a:fld>
            <a:endParaRPr lang="en-US"/>
          </a:p>
        </p:txBody>
      </p:sp>
    </p:spTree>
    <p:extLst>
      <p:ext uri="{BB962C8B-B14F-4D97-AF65-F5344CB8AC3E}">
        <p14:creationId xmlns:p14="http://schemas.microsoft.com/office/powerpoint/2010/main" val="1143133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34% children nationally – material deprivation </a:t>
            </a:r>
          </a:p>
          <a:p>
            <a:r>
              <a:rPr lang="en-US" dirty="0">
                <a:cs typeface="Calibri"/>
              </a:rPr>
              <a:t>37% children in Brent </a:t>
            </a:r>
          </a:p>
          <a:p>
            <a:r>
              <a:rPr lang="en-US" dirty="0">
                <a:cs typeface="Calibri"/>
              </a:rPr>
              <a:t>13% of children living in households &lt;40% median income</a:t>
            </a:r>
          </a:p>
        </p:txBody>
      </p:sp>
      <p:sp>
        <p:nvSpPr>
          <p:cNvPr id="4" name="Slide Number Placeholder 3"/>
          <p:cNvSpPr>
            <a:spLocks noGrp="1"/>
          </p:cNvSpPr>
          <p:nvPr>
            <p:ph type="sldNum" sz="quarter" idx="5"/>
          </p:nvPr>
        </p:nvSpPr>
        <p:spPr/>
        <p:txBody>
          <a:bodyPr/>
          <a:lstStyle/>
          <a:p>
            <a:fld id="{6719981E-BF1C-46A8-A7E5-373BA1F0B9A7}" type="slidenum">
              <a:rPr lang="en-US"/>
              <a:t>10</a:t>
            </a:fld>
            <a:endParaRPr lang="en-US"/>
          </a:p>
        </p:txBody>
      </p:sp>
    </p:spTree>
    <p:extLst>
      <p:ext uri="{BB962C8B-B14F-4D97-AF65-F5344CB8AC3E}">
        <p14:creationId xmlns:p14="http://schemas.microsoft.com/office/powerpoint/2010/main" val="64541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20000"/>
              </a:spcBef>
              <a:buFont typeface="Arial"/>
              <a:buNone/>
            </a:pPr>
            <a:endParaRPr lang="en-GB" dirty="0">
              <a:cs typeface="Calibri"/>
            </a:endParaRPr>
          </a:p>
        </p:txBody>
      </p:sp>
      <p:sp>
        <p:nvSpPr>
          <p:cNvPr id="4" name="Slide Number Placeholder 3"/>
          <p:cNvSpPr>
            <a:spLocks noGrp="1"/>
          </p:cNvSpPr>
          <p:nvPr>
            <p:ph type="sldNum" sz="quarter" idx="5"/>
          </p:nvPr>
        </p:nvSpPr>
        <p:spPr/>
        <p:txBody>
          <a:bodyPr/>
          <a:lstStyle/>
          <a:p>
            <a:fld id="{6719981E-BF1C-46A8-A7E5-373BA1F0B9A7}" type="slidenum">
              <a:rPr lang="en-US"/>
              <a:t>11</a:t>
            </a:fld>
            <a:endParaRPr lang="en-US"/>
          </a:p>
        </p:txBody>
      </p:sp>
    </p:spTree>
    <p:extLst>
      <p:ext uri="{BB962C8B-B14F-4D97-AF65-F5344CB8AC3E}">
        <p14:creationId xmlns:p14="http://schemas.microsoft.com/office/powerpoint/2010/main" val="261354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cs typeface="Calibri"/>
              </a:rPr>
              <a:t>Quiz – Marmot 10 years on </a:t>
            </a:r>
          </a:p>
        </p:txBody>
      </p:sp>
      <p:sp>
        <p:nvSpPr>
          <p:cNvPr id="4" name="Slide Number Placeholder 3"/>
          <p:cNvSpPr>
            <a:spLocks noGrp="1"/>
          </p:cNvSpPr>
          <p:nvPr>
            <p:ph type="sldNum" sz="quarter" idx="5"/>
          </p:nvPr>
        </p:nvSpPr>
        <p:spPr/>
        <p:txBody>
          <a:bodyPr/>
          <a:lstStyle/>
          <a:p>
            <a:fld id="{6719981E-BF1C-46A8-A7E5-373BA1F0B9A7}" type="slidenum">
              <a:rPr lang="en-US"/>
              <a:t>13</a:t>
            </a:fld>
            <a:endParaRPr lang="en-US"/>
          </a:p>
        </p:txBody>
      </p:sp>
    </p:spTree>
    <p:extLst>
      <p:ext uri="{BB962C8B-B14F-4D97-AF65-F5344CB8AC3E}">
        <p14:creationId xmlns:p14="http://schemas.microsoft.com/office/powerpoint/2010/main" val="355607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unemployment and low-paid jobs lacking prospects and security (or a lack of jobs)</a:t>
            </a:r>
            <a:r>
              <a:rPr lang="en-US" dirty="0"/>
              <a:t>: too many jobs do not provide decent pay, prospects or security. Many places have concentrations of these jobs or do not have enough jobs. Low pay and unemployment can also lead to inadequate savings or pensions</a:t>
            </a:r>
          </a:p>
          <a:p>
            <a:r>
              <a:rPr lang="en-US" b="1" dirty="0"/>
              <a:t>low levels of skills or education</a:t>
            </a:r>
            <a:r>
              <a:rPr lang="en-US" dirty="0"/>
              <a:t>: young people and adults without the necessary skills and qualifications can find it difficult to get a job, especially one with security, prospects and decent pay</a:t>
            </a:r>
            <a:endParaRPr lang="en-US" dirty="0">
              <a:cs typeface="Calibri"/>
            </a:endParaRPr>
          </a:p>
          <a:p>
            <a:r>
              <a:rPr lang="en-US" b="1" dirty="0"/>
              <a:t>an ineffective benefit system</a:t>
            </a:r>
            <a:r>
              <a:rPr lang="en-US" dirty="0"/>
              <a:t>: the level of welfare benefits for some people – either in work, seeking work or unable to work because of health or care issues – is not enough to avoid poverty, when combined with other resources and high costs. The benefit system is often confusing and hard to engage with, causing errors and delays. The system can also make it risky and difficult for some to move into jobs or increase their working hours. Low take-up of some benefits also increases poverty</a:t>
            </a:r>
            <a:endParaRPr lang="en-US" dirty="0">
              <a:cs typeface="Calibri"/>
            </a:endParaRPr>
          </a:p>
          <a:p>
            <a:r>
              <a:rPr lang="en-US" b="1" dirty="0"/>
              <a:t>high costs</a:t>
            </a:r>
            <a:r>
              <a:rPr lang="en-US" dirty="0"/>
              <a:t>: the high cost of housing and essential goods and services (e.g. credit, gas, electricity, water, Council Tax, telephone or broadband) creates poverty. Some groups face particularly high costs related to where they live, increased needs (for example, personal care for disabled people) or because they are paying a ‘poverty premium’ – where people in poverty pay more for the same goods and services</a:t>
            </a:r>
            <a:endParaRPr lang="en-US" dirty="0">
              <a:cs typeface="Calibri"/>
            </a:endParaRPr>
          </a:p>
          <a:p>
            <a:r>
              <a:rPr lang="en-US" b="1" dirty="0"/>
              <a:t>discrimination</a:t>
            </a:r>
            <a:r>
              <a:rPr lang="en-US" dirty="0"/>
              <a:t>: discrimination against people because of their class, gender, ethnicity, disability, age, sexuality, religion or parental status (or even poverty itself) can prevent people from escaping poverty through good qualifications or jobs, and can restrict access to services</a:t>
            </a:r>
            <a:endParaRPr lang="en-US" dirty="0">
              <a:cs typeface="Calibri"/>
            </a:endParaRPr>
          </a:p>
          <a:p>
            <a:r>
              <a:rPr lang="en-US" b="1" dirty="0"/>
              <a:t>weak relationships</a:t>
            </a:r>
            <a:r>
              <a:rPr lang="en-US" dirty="0"/>
              <a:t>: a child who does not receive warm and supportive parenting can be at higher risk of poverty in later life, because of the impact on their development, education and social and emotional skills. Family relationships breaking down can also lead to poverty</a:t>
            </a:r>
            <a:endParaRPr lang="en-US" dirty="0">
              <a:cs typeface="Calibri"/>
            </a:endParaRPr>
          </a:p>
          <a:p>
            <a:r>
              <a:rPr lang="en-US" b="1" dirty="0"/>
              <a:t>abuse, trauma or chaotic lives</a:t>
            </a:r>
            <a:r>
              <a:rPr lang="en-US" dirty="0"/>
              <a:t>: for small numbers of people, problematic or chaotic use of drugs and alcohol can deepen and prolong poverty. Neglect or abuse as a child or trauma in adult life can also cause poverty, as the impact on mental health can lead to unemployment, low earnings and links to homelessness and substance misuse. Being in prison and having a criminal record can also deepen poverty, by making it harder to get a job and weakening relationships.</a:t>
            </a:r>
            <a:endParaRPr lang="en-US" dirty="0">
              <a:cs typeface="Calibri"/>
            </a:endParaRPr>
          </a:p>
          <a:p>
            <a:endParaRPr lang="en-US" dirty="0">
              <a:cs typeface="Calibri"/>
            </a:endParaRPr>
          </a:p>
          <a:p>
            <a:r>
              <a:rPr lang="en-US" dirty="0">
                <a:cs typeface="Calibri"/>
              </a:rPr>
              <a:t>Covid-19</a:t>
            </a:r>
          </a:p>
          <a:p>
            <a:pPr marL="171450" indent="-171450">
              <a:buFont typeface="Arial"/>
              <a:buChar char="•"/>
            </a:pPr>
            <a:endParaRPr lang="en-US" dirty="0">
              <a:cs typeface="Calibri"/>
            </a:endParaRPr>
          </a:p>
          <a:p>
            <a:endParaRPr lang="en-US" dirty="0"/>
          </a:p>
          <a:p>
            <a:r>
              <a:rPr lang="en-US" dirty="0"/>
              <a:t>Lockdown </a:t>
            </a:r>
            <a:endParaRPr lang="en-US" dirty="0">
              <a:cs typeface="Calibri"/>
            </a:endParaRPr>
          </a:p>
          <a:p>
            <a:pPr marL="171450" indent="-171450">
              <a:buFont typeface="Arial"/>
              <a:buChar char="•"/>
            </a:pPr>
            <a:r>
              <a:rPr lang="en-US" dirty="0"/>
              <a:t>Policymakers have targeted the most vulnerable as those with multiple medical comorbidities ignoring social factors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6719981E-BF1C-46A8-A7E5-373BA1F0B9A7}" type="slidenum">
              <a:rPr lang="en-US"/>
              <a:t>14</a:t>
            </a:fld>
            <a:endParaRPr lang="en-US"/>
          </a:p>
        </p:txBody>
      </p:sp>
    </p:spTree>
    <p:extLst>
      <p:ext uri="{BB962C8B-B14F-4D97-AF65-F5344CB8AC3E}">
        <p14:creationId xmlns:p14="http://schemas.microsoft.com/office/powerpoint/2010/main" val="3301617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Trussel Trust</a:t>
            </a:r>
            <a:endParaRPr lang="en-US"/>
          </a:p>
          <a:p>
            <a:pPr marL="171450" indent="-171450">
              <a:buFont typeface="Arial"/>
              <a:buChar char="•"/>
            </a:pPr>
            <a:r>
              <a:rPr lang="en-US">
                <a:cs typeface="Calibri" panose="020F0502020204030204"/>
              </a:rPr>
              <a:t> Significant increase of food bank support for first time </a:t>
            </a:r>
          </a:p>
          <a:p>
            <a:pPr marL="171450" indent="-171450">
              <a:buFont typeface="Arial"/>
              <a:buChar char="•"/>
            </a:pPr>
            <a:r>
              <a:rPr lang="en-US">
                <a:cs typeface="Calibri" panose="020F0502020204030204"/>
              </a:rPr>
              <a:t>Families with children hit the hardest (used to be 1  in 3, now 4 in10) </a:t>
            </a:r>
          </a:p>
          <a:p>
            <a:pPr marL="171450" indent="-171450">
              <a:buFont typeface="Arial"/>
              <a:buChar char="•"/>
            </a:pPr>
            <a:r>
              <a:rPr lang="en-US">
                <a:cs typeface="Calibri" panose="020F0502020204030204"/>
              </a:rPr>
              <a:t>Only 4% furloughed persons using food banks, success of scheme?</a:t>
            </a:r>
          </a:p>
          <a:p>
            <a:pPr marL="171450" indent="-171450">
              <a:buFont typeface="Arial"/>
              <a:buChar char="•"/>
            </a:pPr>
            <a:r>
              <a:rPr lang="en-US">
                <a:cs typeface="Calibri" panose="020F0502020204030204"/>
              </a:rPr>
              <a:t>2 in 3 are 22-44 years, 53% increase that early 2020 </a:t>
            </a:r>
          </a:p>
          <a:p>
            <a:pPr marL="171450" indent="-171450">
              <a:buFont typeface="Arial"/>
              <a:buChar char="•"/>
            </a:pPr>
            <a:r>
              <a:rPr lang="en-US">
                <a:cs typeface="Calibri" panose="020F0502020204030204"/>
              </a:rPr>
              <a:t>72% of households using foodbank experience poor mental health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6719981E-BF1C-46A8-A7E5-373BA1F0B9A7}" type="slidenum">
              <a:rPr lang="en-US"/>
              <a:t>15</a:t>
            </a:fld>
            <a:endParaRPr lang="en-US"/>
          </a:p>
        </p:txBody>
      </p:sp>
    </p:spTree>
    <p:extLst>
      <p:ext uri="{BB962C8B-B14F-4D97-AF65-F5344CB8AC3E}">
        <p14:creationId xmlns:p14="http://schemas.microsoft.com/office/powerpoint/2010/main" val="417716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17</a:t>
            </a:fld>
            <a:endParaRPr lang="en-US"/>
          </a:p>
        </p:txBody>
      </p:sp>
    </p:spTree>
    <p:extLst>
      <p:ext uri="{BB962C8B-B14F-4D97-AF65-F5344CB8AC3E}">
        <p14:creationId xmlns:p14="http://schemas.microsoft.com/office/powerpoint/2010/main" val="249636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do you already ask that could give you some clues that a family may be in need of more support? </a:t>
            </a:r>
          </a:p>
          <a:p>
            <a:r>
              <a:rPr lang="en-US" dirty="0">
                <a:cs typeface="Calibri"/>
              </a:rPr>
              <a:t>Ill health and disability make it more likely that a family will experience poverty (about 30% of those living in poverty have a disability)</a:t>
            </a:r>
          </a:p>
          <a:p>
            <a:r>
              <a:rPr lang="en-US" dirty="0">
                <a:cs typeface="Calibri"/>
              </a:rPr>
              <a:t>2 child limit on UC benefits claimants, loosing over £2000/year 43% children in larger families living in poverty </a:t>
            </a:r>
          </a:p>
          <a:p>
            <a:r>
              <a:rPr lang="en-US" dirty="0">
                <a:cs typeface="Calibri"/>
              </a:rPr>
              <a:t>1 in 3 parents have seen their income decrease during </a:t>
            </a:r>
            <a:r>
              <a:rPr lang="en-US" dirty="0" err="1">
                <a:cs typeface="Calibri"/>
              </a:rPr>
              <a:t>covid</a:t>
            </a:r>
            <a:r>
              <a:rPr lang="en-US" dirty="0">
                <a:cs typeface="Calibri"/>
              </a:rPr>
              <a:t> </a:t>
            </a:r>
            <a:endParaRPr lang="en-US"/>
          </a:p>
          <a:p>
            <a:r>
              <a:rPr lang="en-US" dirty="0">
                <a:cs typeface="Calibri"/>
              </a:rPr>
              <a:t>72% of children living in poverty are from working families </a:t>
            </a:r>
          </a:p>
          <a:p>
            <a:r>
              <a:rPr lang="en-US" dirty="0">
                <a:cs typeface="Calibri"/>
              </a:rPr>
              <a:t>Social worker -&gt; adverse childhood experiences are much more common in the most deprived decile these include parental separation, abuse, domestic violence, substance </a:t>
            </a:r>
            <a:r>
              <a:rPr lang="en-US" dirty="0" err="1">
                <a:cs typeface="Calibri"/>
              </a:rPr>
              <a:t>missuse</a:t>
            </a:r>
            <a:r>
              <a:rPr lang="en-US" dirty="0">
                <a:cs typeface="Calibri"/>
              </a:rPr>
              <a:t>, all reasons a child may have a social worker. Increasing evidence about the impact of this on health throughout the life course. </a:t>
            </a:r>
          </a:p>
        </p:txBody>
      </p:sp>
      <p:sp>
        <p:nvSpPr>
          <p:cNvPr id="4" name="Slide Number Placeholder 3"/>
          <p:cNvSpPr>
            <a:spLocks noGrp="1"/>
          </p:cNvSpPr>
          <p:nvPr>
            <p:ph type="sldNum" sz="quarter" idx="5"/>
          </p:nvPr>
        </p:nvSpPr>
        <p:spPr/>
        <p:txBody>
          <a:bodyPr/>
          <a:lstStyle/>
          <a:p>
            <a:fld id="{6719981E-BF1C-46A8-A7E5-373BA1F0B9A7}" type="slidenum">
              <a:rPr lang="en-US"/>
              <a:t>18</a:t>
            </a:fld>
            <a:endParaRPr lang="en-US"/>
          </a:p>
        </p:txBody>
      </p:sp>
    </p:spTree>
    <p:extLst>
      <p:ext uri="{BB962C8B-B14F-4D97-AF65-F5344CB8AC3E}">
        <p14:creationId xmlns:p14="http://schemas.microsoft.com/office/powerpoint/2010/main" val="2029511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Guys and St Thomas': ED clerking booklet </a:t>
            </a:r>
          </a:p>
        </p:txBody>
      </p:sp>
      <p:sp>
        <p:nvSpPr>
          <p:cNvPr id="4" name="Slide Number Placeholder 3"/>
          <p:cNvSpPr>
            <a:spLocks noGrp="1"/>
          </p:cNvSpPr>
          <p:nvPr>
            <p:ph type="sldNum" sz="quarter" idx="5"/>
          </p:nvPr>
        </p:nvSpPr>
        <p:spPr/>
        <p:txBody>
          <a:bodyPr/>
          <a:lstStyle/>
          <a:p>
            <a:fld id="{6719981E-BF1C-46A8-A7E5-373BA1F0B9A7}" type="slidenum">
              <a:rPr lang="en-US"/>
              <a:t>19</a:t>
            </a:fld>
            <a:endParaRPr lang="en-US"/>
          </a:p>
        </p:txBody>
      </p:sp>
    </p:spTree>
    <p:extLst>
      <p:ext uri="{BB962C8B-B14F-4D97-AF65-F5344CB8AC3E}">
        <p14:creationId xmlns:p14="http://schemas.microsoft.com/office/powerpoint/2010/main" val="168312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Q1 98% sensitivity and 60% specificity </a:t>
            </a:r>
            <a:r>
              <a:rPr lang="en-US" dirty="0"/>
              <a:t>Development of a Tool to Identify Poverty in a Family Practice Setting: A Pilot Study. </a:t>
            </a:r>
            <a:r>
              <a:rPr lang="en-US" dirty="0" err="1"/>
              <a:t>BRcic</a:t>
            </a:r>
            <a:r>
              <a:rPr lang="en-US" dirty="0"/>
              <a:t> 2011. IJFM (Canadian study)</a:t>
            </a:r>
          </a:p>
          <a:p>
            <a:r>
              <a:rPr lang="en-US" dirty="0"/>
              <a:t>Screening for Poverty and Poverty-Related Social Determinants of Health</a:t>
            </a:r>
            <a:endParaRPr lang="en-US" dirty="0">
              <a:cs typeface="Calibri"/>
            </a:endParaRPr>
          </a:p>
          <a:p>
            <a:r>
              <a:rPr lang="en-US" dirty="0"/>
              <a:t>Rachel Stein Berman, Milani R. Patel, Peter F. </a:t>
            </a:r>
            <a:r>
              <a:rPr lang="en-US" dirty="0" err="1"/>
              <a:t>Belamarich</a:t>
            </a:r>
            <a:r>
              <a:rPr lang="en-US" dirty="0"/>
              <a:t> and Rachel S. Gross</a:t>
            </a:r>
            <a:endParaRPr lang="en-US" dirty="0">
              <a:cs typeface="Calibri"/>
            </a:endParaRPr>
          </a:p>
          <a:p>
            <a:r>
              <a:rPr lang="en-US" dirty="0"/>
              <a:t>Pediatrics in Review May 2018, 39 (5) 235-246; DOI: </a:t>
            </a:r>
            <a:r>
              <a:rPr lang="en-US" dirty="0">
                <a:hlinkClick r:id="rId3"/>
              </a:rPr>
              <a:t>https://doi.org/10.1542/pir.2017-0123</a:t>
            </a:r>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6719981E-BF1C-46A8-A7E5-373BA1F0B9A7}" type="slidenum">
              <a:rPr lang="en-US"/>
              <a:t>20</a:t>
            </a:fld>
            <a:endParaRPr lang="en-US"/>
          </a:p>
        </p:txBody>
      </p:sp>
    </p:spTree>
    <p:extLst>
      <p:ext uri="{BB962C8B-B14F-4D97-AF65-F5344CB8AC3E}">
        <p14:creationId xmlns:p14="http://schemas.microsoft.com/office/powerpoint/2010/main" val="398634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21</a:t>
            </a:fld>
            <a:endParaRPr lang="en-US"/>
          </a:p>
        </p:txBody>
      </p:sp>
    </p:spTree>
    <p:extLst>
      <p:ext uri="{BB962C8B-B14F-4D97-AF65-F5344CB8AC3E}">
        <p14:creationId xmlns:p14="http://schemas.microsoft.com/office/powerpoint/2010/main" val="1850669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want to start with a story which I'm sure is one that will be familiar to many of you. </a:t>
            </a:r>
          </a:p>
          <a:p>
            <a:r>
              <a:rPr lang="en-US">
                <a:cs typeface="Calibri"/>
              </a:rPr>
              <a:t>Its 3am I'm in a DGH and you get a blue light call. Its an 11 year old with asthma and there is one child that comes to mind, discharged only a week or two ago. As he's wheeled through the door I instantly recognize his mother and she looks terrified. He arrives with a silent chest and is agitated, unable to keep the </a:t>
            </a:r>
            <a:r>
              <a:rPr lang="en-US" err="1">
                <a:cs typeface="Calibri"/>
              </a:rPr>
              <a:t>nebuliser</a:t>
            </a:r>
            <a:r>
              <a:rPr lang="en-US">
                <a:cs typeface="Calibri"/>
              </a:rPr>
              <a:t> on his face, his gas shows a respiratory acidosis, his CO2 is 9. I'm there with another registrar and friend who also knows Nathanial well and together we spend the night throwing every possible treatment at him until eventually he starts to turn the corner just as handover approaches. This is not the first time this is happens and its not the last. On one occasion Nathanial is brought in, not in extremis but his mother is (rightly) worried that he could soon deteriorate. I take the history as usual hunting for possible triggers as its again only a week since he's been discharged, take the opportunity to find out how things are going at home and school after so many hospital admissions. Nathanial says "I don’t know if I should tell you this...but we had to move and we're living with other people and I think their cooking is setting off my asthma". I ask some more questions and discover that Nathanial's mother has lost her job where she worked in a bar as she missed too many shifts while Nathanial was in hospital and they have lost their home. They are living in a hostel on a busy, polluted road. Now Nathanial comes into hospital every week, he becomes more and more anxious, his older siblings have to stay with him on the ward as his mum tries to find other work. He misses school and stops playing football. He's seen by the tertiary specialists, his diagnosis is reviewed, he is extensively investigated and every aspect of his asthma care is optimized, yet still he keeps coming in. </a:t>
            </a:r>
          </a:p>
        </p:txBody>
      </p:sp>
      <p:sp>
        <p:nvSpPr>
          <p:cNvPr id="4" name="Slide Number Placeholder 3"/>
          <p:cNvSpPr>
            <a:spLocks noGrp="1"/>
          </p:cNvSpPr>
          <p:nvPr>
            <p:ph type="sldNum" sz="quarter" idx="5"/>
          </p:nvPr>
        </p:nvSpPr>
        <p:spPr/>
        <p:txBody>
          <a:bodyPr/>
          <a:lstStyle/>
          <a:p>
            <a:fld id="{6719981E-BF1C-46A8-A7E5-373BA1F0B9A7}" type="slidenum">
              <a:rPr lang="en-US"/>
              <a:t>2</a:t>
            </a:fld>
            <a:endParaRPr lang="en-US"/>
          </a:p>
        </p:txBody>
      </p:sp>
    </p:spTree>
    <p:extLst>
      <p:ext uri="{BB962C8B-B14F-4D97-AF65-F5344CB8AC3E}">
        <p14:creationId xmlns:p14="http://schemas.microsoft.com/office/powerpoint/2010/main" val="2988351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Research from outside of the UK generally indicates that parents are ok with being asked these questions. Colleagues have highlighted that where they have identified an area in which a family is struggling that they have expressed relief that the doctor had brought it up and was able to direct them to help. This is a gap in the research base and an area that can and should be explored locally.  </a:t>
            </a:r>
          </a:p>
        </p:txBody>
      </p:sp>
      <p:sp>
        <p:nvSpPr>
          <p:cNvPr id="4" name="Slide Number Placeholder 3"/>
          <p:cNvSpPr>
            <a:spLocks noGrp="1"/>
          </p:cNvSpPr>
          <p:nvPr>
            <p:ph type="sldNum" sz="quarter" idx="5"/>
          </p:nvPr>
        </p:nvSpPr>
        <p:spPr/>
        <p:txBody>
          <a:bodyPr/>
          <a:lstStyle/>
          <a:p>
            <a:fld id="{6719981E-BF1C-46A8-A7E5-373BA1F0B9A7}" type="slidenum">
              <a:rPr lang="en-US"/>
              <a:t>22</a:t>
            </a:fld>
            <a:endParaRPr lang="en-US"/>
          </a:p>
        </p:txBody>
      </p:sp>
    </p:spTree>
    <p:extLst>
      <p:ext uri="{BB962C8B-B14F-4D97-AF65-F5344CB8AC3E}">
        <p14:creationId xmlns:p14="http://schemas.microsoft.com/office/powerpoint/2010/main" val="1511661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24</a:t>
            </a:fld>
            <a:endParaRPr lang="en-US"/>
          </a:p>
        </p:txBody>
      </p:sp>
    </p:spTree>
    <p:extLst>
      <p:ext uri="{BB962C8B-B14F-4D97-AF65-F5344CB8AC3E}">
        <p14:creationId xmlns:p14="http://schemas.microsoft.com/office/powerpoint/2010/main" val="4213681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25</a:t>
            </a:fld>
            <a:endParaRPr lang="en-US"/>
          </a:p>
        </p:txBody>
      </p:sp>
    </p:spTree>
    <p:extLst>
      <p:ext uri="{BB962C8B-B14F-4D97-AF65-F5344CB8AC3E}">
        <p14:creationId xmlns:p14="http://schemas.microsoft.com/office/powerpoint/2010/main" val="3719886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26</a:t>
            </a:fld>
            <a:endParaRPr lang="en-US"/>
          </a:p>
        </p:txBody>
      </p:sp>
    </p:spTree>
    <p:extLst>
      <p:ext uri="{BB962C8B-B14F-4D97-AF65-F5344CB8AC3E}">
        <p14:creationId xmlns:p14="http://schemas.microsoft.com/office/powerpoint/2010/main" val="1154321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Increasing emphasis on "social prescribing" across London </a:t>
            </a:r>
          </a:p>
          <a:p>
            <a:r>
              <a:rPr lang="en-US" dirty="0">
                <a:cs typeface="Calibri"/>
              </a:rPr>
              <a:t>-Good coverage across Brent (Harrow to be confirmed)</a:t>
            </a:r>
          </a:p>
          <a:p>
            <a:r>
              <a:rPr lang="en-US" dirty="0">
                <a:cs typeface="Calibri"/>
              </a:rPr>
              <a:t>-GP practices have community navigators that can help patients with benefits, signpost them to community organizations and wellbeing activities. </a:t>
            </a:r>
          </a:p>
          <a:p>
            <a:r>
              <a:rPr lang="en-US" dirty="0">
                <a:cs typeface="Calibri"/>
              </a:rPr>
              <a:t>-Evaluation elsewhere suggests that this approach is cost effective </a:t>
            </a:r>
          </a:p>
        </p:txBody>
      </p:sp>
      <p:sp>
        <p:nvSpPr>
          <p:cNvPr id="4" name="Slide Number Placeholder 3"/>
          <p:cNvSpPr>
            <a:spLocks noGrp="1"/>
          </p:cNvSpPr>
          <p:nvPr>
            <p:ph type="sldNum" sz="quarter" idx="5"/>
          </p:nvPr>
        </p:nvSpPr>
        <p:spPr/>
        <p:txBody>
          <a:bodyPr/>
          <a:lstStyle/>
          <a:p>
            <a:fld id="{6719981E-BF1C-46A8-A7E5-373BA1F0B9A7}" type="slidenum">
              <a:rPr lang="en-US"/>
              <a:t>27</a:t>
            </a:fld>
            <a:endParaRPr lang="en-US"/>
          </a:p>
        </p:txBody>
      </p:sp>
    </p:spTree>
    <p:extLst>
      <p:ext uri="{BB962C8B-B14F-4D97-AF65-F5344CB8AC3E}">
        <p14:creationId xmlns:p14="http://schemas.microsoft.com/office/powerpoint/2010/main" val="17284839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28</a:t>
            </a:fld>
            <a:endParaRPr lang="en-US"/>
          </a:p>
        </p:txBody>
      </p:sp>
    </p:spTree>
    <p:extLst>
      <p:ext uri="{BB962C8B-B14F-4D97-AF65-F5344CB8AC3E}">
        <p14:creationId xmlns:p14="http://schemas.microsoft.com/office/powerpoint/2010/main" val="2136507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29</a:t>
            </a:fld>
            <a:endParaRPr lang="en-US"/>
          </a:p>
        </p:txBody>
      </p:sp>
    </p:spTree>
    <p:extLst>
      <p:ext uri="{BB962C8B-B14F-4D97-AF65-F5344CB8AC3E}">
        <p14:creationId xmlns:p14="http://schemas.microsoft.com/office/powerpoint/2010/main" val="3594525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30</a:t>
            </a:fld>
            <a:endParaRPr lang="en-US"/>
          </a:p>
        </p:txBody>
      </p:sp>
    </p:spTree>
    <p:extLst>
      <p:ext uri="{BB962C8B-B14F-4D97-AF65-F5344CB8AC3E}">
        <p14:creationId xmlns:p14="http://schemas.microsoft.com/office/powerpoint/2010/main" val="3123306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31</a:t>
            </a:fld>
            <a:endParaRPr lang="en-US"/>
          </a:p>
        </p:txBody>
      </p:sp>
    </p:spTree>
    <p:extLst>
      <p:ext uri="{BB962C8B-B14F-4D97-AF65-F5344CB8AC3E}">
        <p14:creationId xmlns:p14="http://schemas.microsoft.com/office/powerpoint/2010/main" val="3473120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32</a:t>
            </a:fld>
            <a:endParaRPr lang="en-US"/>
          </a:p>
        </p:txBody>
      </p:sp>
    </p:spTree>
    <p:extLst>
      <p:ext uri="{BB962C8B-B14F-4D97-AF65-F5344CB8AC3E}">
        <p14:creationId xmlns:p14="http://schemas.microsoft.com/office/powerpoint/2010/main" val="358123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Asthma is one of many conditions that has a strong association with poverty. </a:t>
            </a:r>
            <a:endParaRPr lang="en-US" dirty="0"/>
          </a:p>
          <a:p>
            <a:r>
              <a:rPr lang="en-US" dirty="0" err="1"/>
              <a:t>Buelo</a:t>
            </a:r>
            <a:r>
              <a:rPr lang="en-US" dirty="0"/>
              <a:t> A, McLean S, Julious S the ARC Group</a:t>
            </a:r>
            <a:r>
              <a:rPr lang="en-US" i="1" dirty="0"/>
              <a:t>, et al </a:t>
            </a:r>
            <a:r>
              <a:rPr lang="en-US" dirty="0"/>
              <a:t>At-risk children with asthma (ARC): a systematic review </a:t>
            </a:r>
            <a:r>
              <a:rPr lang="en-US" i="1" dirty="0"/>
              <a:t>Thorax </a:t>
            </a:r>
            <a:r>
              <a:rPr lang="en-US" dirty="0"/>
              <a:t>2018;</a:t>
            </a:r>
            <a:r>
              <a:rPr lang="en-US" b="1" dirty="0"/>
              <a:t>73:</a:t>
            </a:r>
            <a:r>
              <a:rPr lang="en-US" dirty="0"/>
              <a:t>813-824.</a:t>
            </a:r>
          </a:p>
          <a:p>
            <a:r>
              <a:rPr lang="en-US" dirty="0">
                <a:cs typeface="Calibri"/>
              </a:rPr>
              <a:t>Poverty/obesity/vitamin D deficiency/low parental education/</a:t>
            </a:r>
            <a:r>
              <a:rPr lang="en-US" dirty="0" err="1">
                <a:cs typeface="Calibri"/>
              </a:rPr>
              <a:t>african-american</a:t>
            </a:r>
            <a:r>
              <a:rPr lang="en-US" dirty="0">
                <a:cs typeface="Calibri"/>
              </a:rPr>
              <a:t> all 'risk factors' poorly controlled asthma.  </a:t>
            </a:r>
          </a:p>
          <a:p>
            <a:endParaRPr lang="en-US">
              <a:cs typeface="Calibri"/>
            </a:endParaRPr>
          </a:p>
        </p:txBody>
      </p:sp>
      <p:sp>
        <p:nvSpPr>
          <p:cNvPr id="4" name="Slide Number Placeholder 3"/>
          <p:cNvSpPr>
            <a:spLocks noGrp="1"/>
          </p:cNvSpPr>
          <p:nvPr>
            <p:ph type="sldNum" sz="quarter" idx="5"/>
          </p:nvPr>
        </p:nvSpPr>
        <p:spPr/>
        <p:txBody>
          <a:bodyPr/>
          <a:lstStyle/>
          <a:p>
            <a:fld id="{6719981E-BF1C-46A8-A7E5-373BA1F0B9A7}" type="slidenum">
              <a:rPr lang="en-US"/>
              <a:t>3</a:t>
            </a:fld>
            <a:endParaRPr lang="en-US"/>
          </a:p>
        </p:txBody>
      </p:sp>
    </p:spTree>
    <p:extLst>
      <p:ext uri="{BB962C8B-B14F-4D97-AF65-F5344CB8AC3E}">
        <p14:creationId xmlns:p14="http://schemas.microsoft.com/office/powerpoint/2010/main" val="1331925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33</a:t>
            </a:fld>
            <a:endParaRPr lang="en-US"/>
          </a:p>
        </p:txBody>
      </p:sp>
    </p:spTree>
    <p:extLst>
      <p:ext uri="{BB962C8B-B14F-4D97-AF65-F5344CB8AC3E}">
        <p14:creationId xmlns:p14="http://schemas.microsoft.com/office/powerpoint/2010/main" val="139717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Buelo</a:t>
            </a:r>
            <a:r>
              <a:rPr lang="en-US" dirty="0"/>
              <a:t> A, McLean S, Julious S the ARC Group</a:t>
            </a:r>
            <a:r>
              <a:rPr lang="en-US" i="1" dirty="0"/>
              <a:t>, et al </a:t>
            </a:r>
            <a:r>
              <a:rPr lang="en-US" dirty="0"/>
              <a:t>At-risk children with asthma (ARC): a systematic review </a:t>
            </a:r>
            <a:r>
              <a:rPr lang="en-US" i="1" dirty="0"/>
              <a:t>Thorax </a:t>
            </a:r>
            <a:r>
              <a:rPr lang="en-US" dirty="0"/>
              <a:t>2018;</a:t>
            </a:r>
            <a:r>
              <a:rPr lang="en-US" b="1" dirty="0"/>
              <a:t>73:</a:t>
            </a:r>
            <a:r>
              <a:rPr lang="en-US" dirty="0"/>
              <a:t>813-824.</a:t>
            </a:r>
          </a:p>
          <a:p>
            <a:r>
              <a:rPr lang="en-US" dirty="0"/>
              <a:t>Poverty/obesity/vitamin D deficiency/low parental education/</a:t>
            </a:r>
            <a:r>
              <a:rPr lang="en-US" dirty="0" err="1"/>
              <a:t>african-american</a:t>
            </a:r>
            <a:r>
              <a:rPr lang="en-US" dirty="0"/>
              <a:t> all 'risk factors' poorly controlled asthma.  </a:t>
            </a:r>
            <a:endParaRPr lang="en-GB" dirty="0"/>
          </a:p>
        </p:txBody>
      </p:sp>
      <p:sp>
        <p:nvSpPr>
          <p:cNvPr id="4" name="Slide Number Placeholder 3"/>
          <p:cNvSpPr>
            <a:spLocks noGrp="1"/>
          </p:cNvSpPr>
          <p:nvPr>
            <p:ph type="sldNum" sz="quarter" idx="5"/>
          </p:nvPr>
        </p:nvSpPr>
        <p:spPr/>
        <p:txBody>
          <a:bodyPr/>
          <a:lstStyle/>
          <a:p>
            <a:fld id="{6719981E-BF1C-46A8-A7E5-373BA1F0B9A7}" type="slidenum">
              <a:rPr lang="en-US"/>
              <a:t>4</a:t>
            </a:fld>
            <a:endParaRPr lang="en-US"/>
          </a:p>
        </p:txBody>
      </p:sp>
    </p:spTree>
    <p:extLst>
      <p:ext uri="{BB962C8B-B14F-4D97-AF65-F5344CB8AC3E}">
        <p14:creationId xmlns:p14="http://schemas.microsoft.com/office/powerpoint/2010/main" val="1074215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did I do? I reassured Nathanial, I told their consultant, wondered whether we should write a letter to support housing applications but really didn't have any other ideas. Ultimately I felt powerless. </a:t>
            </a:r>
          </a:p>
        </p:txBody>
      </p:sp>
      <p:sp>
        <p:nvSpPr>
          <p:cNvPr id="4" name="Slide Number Placeholder 3"/>
          <p:cNvSpPr>
            <a:spLocks noGrp="1"/>
          </p:cNvSpPr>
          <p:nvPr>
            <p:ph type="sldNum" sz="quarter" idx="5"/>
          </p:nvPr>
        </p:nvSpPr>
        <p:spPr/>
        <p:txBody>
          <a:bodyPr/>
          <a:lstStyle/>
          <a:p>
            <a:fld id="{6719981E-BF1C-46A8-A7E5-373BA1F0B9A7}" type="slidenum">
              <a:rPr lang="en-US"/>
              <a:t>5</a:t>
            </a:fld>
            <a:endParaRPr lang="en-US"/>
          </a:p>
        </p:txBody>
      </p:sp>
    </p:spTree>
    <p:extLst>
      <p:ext uri="{BB962C8B-B14F-4D97-AF65-F5344CB8AC3E}">
        <p14:creationId xmlns:p14="http://schemas.microsoft.com/office/powerpoint/2010/main" val="125175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dirty="0">
                <a:cs typeface="Calibri"/>
              </a:rPr>
              <a:t>I'm sure every one of you has faced a similar situation...what results is moral injury and burnout. </a:t>
            </a:r>
          </a:p>
        </p:txBody>
      </p:sp>
      <p:sp>
        <p:nvSpPr>
          <p:cNvPr id="4" name="Slide Number Placeholder 3"/>
          <p:cNvSpPr>
            <a:spLocks noGrp="1"/>
          </p:cNvSpPr>
          <p:nvPr>
            <p:ph type="sldNum" sz="quarter" idx="5"/>
          </p:nvPr>
        </p:nvSpPr>
        <p:spPr/>
        <p:txBody>
          <a:bodyPr/>
          <a:lstStyle/>
          <a:p>
            <a:fld id="{6719981E-BF1C-46A8-A7E5-373BA1F0B9A7}" type="slidenum">
              <a:rPr lang="en-US"/>
              <a:t>6</a:t>
            </a:fld>
            <a:endParaRPr lang="en-US"/>
          </a:p>
        </p:txBody>
      </p:sp>
    </p:spTree>
    <p:extLst>
      <p:ext uri="{BB962C8B-B14F-4D97-AF65-F5344CB8AC3E}">
        <p14:creationId xmlns:p14="http://schemas.microsoft.com/office/powerpoint/2010/main" val="2333634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719981E-BF1C-46A8-A7E5-373BA1F0B9A7}" type="slidenum">
              <a:rPr lang="en-US"/>
              <a:t>7</a:t>
            </a:fld>
            <a:endParaRPr lang="en-US"/>
          </a:p>
        </p:txBody>
      </p:sp>
    </p:spTree>
    <p:extLst>
      <p:ext uri="{BB962C8B-B14F-4D97-AF65-F5344CB8AC3E}">
        <p14:creationId xmlns:p14="http://schemas.microsoft.com/office/powerpoint/2010/main" val="2083332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19981E-BF1C-46A8-A7E5-373BA1F0B9A7}" type="slidenum">
              <a:rPr lang="en-US" smtClean="0"/>
              <a:t>8</a:t>
            </a:fld>
            <a:endParaRPr lang="en-US"/>
          </a:p>
        </p:txBody>
      </p:sp>
    </p:spTree>
    <p:extLst>
      <p:ext uri="{BB962C8B-B14F-4D97-AF65-F5344CB8AC3E}">
        <p14:creationId xmlns:p14="http://schemas.microsoft.com/office/powerpoint/2010/main" val="324903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2020 Report identified what families need now to meet material needs and participate in society – Joseph Rowntree Foundation </a:t>
            </a:r>
          </a:p>
          <a:p>
            <a:r>
              <a:rPr lang="en-US" dirty="0">
                <a:cs typeface="Calibri"/>
              </a:rPr>
              <a:t>For children being able to go on their school trip. </a:t>
            </a:r>
          </a:p>
          <a:p>
            <a:r>
              <a:rPr lang="en-US" dirty="0">
                <a:cs typeface="Calibri"/>
              </a:rPr>
              <a:t>Material deprivation index for child poverty</a:t>
            </a:r>
          </a:p>
        </p:txBody>
      </p:sp>
      <p:sp>
        <p:nvSpPr>
          <p:cNvPr id="4" name="Slide Number Placeholder 3"/>
          <p:cNvSpPr>
            <a:spLocks noGrp="1"/>
          </p:cNvSpPr>
          <p:nvPr>
            <p:ph type="sldNum" sz="quarter" idx="5"/>
          </p:nvPr>
        </p:nvSpPr>
        <p:spPr/>
        <p:txBody>
          <a:bodyPr/>
          <a:lstStyle/>
          <a:p>
            <a:fld id="{6719981E-BF1C-46A8-A7E5-373BA1F0B9A7}" type="slidenum">
              <a:rPr lang="en-US"/>
              <a:t>9</a:t>
            </a:fld>
            <a:endParaRPr lang="en-US"/>
          </a:p>
        </p:txBody>
      </p:sp>
    </p:spTree>
    <p:extLst>
      <p:ext uri="{BB962C8B-B14F-4D97-AF65-F5344CB8AC3E}">
        <p14:creationId xmlns:p14="http://schemas.microsoft.com/office/powerpoint/2010/main" val="118303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mma.sunderland2@nh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cs typeface="Calibri Light"/>
              </a:rPr>
              <a:t>Recognizing and responding to child poverty in healthcare settings</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hlinkClick r:id="rId3"/>
              </a:rPr>
              <a:t>Emma.sunderland2@nhs.net</a:t>
            </a:r>
            <a:endParaRPr lang="en-US" b="1" dirty="0">
              <a:cs typeface="Calibri"/>
            </a:endParaRPr>
          </a:p>
          <a:p>
            <a:r>
              <a:rPr lang="en-US" b="1" dirty="0">
                <a:cs typeface="Calibri"/>
              </a:rPr>
              <a:t>Sli.do #childpoverty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137FAF5-2B24-4507-AEA3-FAF4103CE986}"/>
              </a:ext>
            </a:extLst>
          </p:cNvPr>
          <p:cNvSpPr txBox="1">
            <a:spLocks/>
          </p:cNvSpPr>
          <p:nvPr/>
        </p:nvSpPr>
        <p:spPr>
          <a:xfrm>
            <a:off x="838200" y="365125"/>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cs typeface="Calibri Light"/>
              </a:rPr>
              <a:t>National/Local picture &amp; Health outcomes</a:t>
            </a:r>
            <a:endParaRPr lang="en-US" dirty="0"/>
          </a:p>
        </p:txBody>
      </p:sp>
      <p:sp>
        <p:nvSpPr>
          <p:cNvPr id="5" name="Content Placeholder 2">
            <a:extLst>
              <a:ext uri="{FF2B5EF4-FFF2-40B4-BE49-F238E27FC236}">
                <a16:creationId xmlns:a16="http://schemas.microsoft.com/office/drawing/2014/main" id="{274D9912-6AB3-47DC-8C01-9C81D59EBA14}"/>
              </a:ext>
            </a:extLst>
          </p:cNvPr>
          <p:cNvSpPr txBox="1">
            <a:spLocks/>
          </p:cNvSpPr>
          <p:nvPr/>
        </p:nvSpPr>
        <p:spPr>
          <a:xfrm>
            <a:off x="7717664" y="2254921"/>
            <a:ext cx="3904445" cy="2378040"/>
          </a:xfrm>
          <a:prstGeom prst="rect">
            <a:avLst/>
          </a:prstGeom>
          <a:solidFill>
            <a:schemeClr val="bg1">
              <a:lumMod val="85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Calibri"/>
                <a:cs typeface="Calibri"/>
              </a:rPr>
              <a:t>4.1 million children in the UK live in poverty </a:t>
            </a:r>
          </a:p>
          <a:p>
            <a:pPr marL="0" indent="0">
              <a:buNone/>
            </a:pPr>
            <a:r>
              <a:rPr lang="en-US" b="1" dirty="0">
                <a:solidFill>
                  <a:srgbClr val="FF0000"/>
                </a:solidFill>
                <a:ea typeface="+mn-lt"/>
                <a:cs typeface="+mn-lt"/>
              </a:rPr>
              <a:t>9 children in every classroom of 30</a:t>
            </a:r>
            <a:endParaRPr lang="en-US" dirty="0">
              <a:latin typeface="Calibri"/>
              <a:cs typeface="Calibri"/>
            </a:endParaRPr>
          </a:p>
          <a:p>
            <a:pPr marL="0" indent="0">
              <a:buNone/>
            </a:pPr>
            <a:endParaRPr lang="en-US" dirty="0">
              <a:ea typeface="+mn-lt"/>
              <a:cs typeface="+mn-lt"/>
            </a:endParaRPr>
          </a:p>
        </p:txBody>
      </p:sp>
      <p:pic>
        <p:nvPicPr>
          <p:cNvPr id="2" name="Picture 3" descr="A picture containing cellphone, looking, phone&#10;&#10;Description automatically generated">
            <a:extLst>
              <a:ext uri="{FF2B5EF4-FFF2-40B4-BE49-F238E27FC236}">
                <a16:creationId xmlns:a16="http://schemas.microsoft.com/office/drawing/2014/main" id="{4BE1FA7A-AC6D-4929-A788-D06A485A368C}"/>
              </a:ext>
            </a:extLst>
          </p:cNvPr>
          <p:cNvPicPr>
            <a:picLocks noChangeAspect="1"/>
          </p:cNvPicPr>
          <p:nvPr/>
        </p:nvPicPr>
        <p:blipFill>
          <a:blip r:embed="rId3"/>
          <a:stretch>
            <a:fillRect/>
          </a:stretch>
        </p:blipFill>
        <p:spPr>
          <a:xfrm>
            <a:off x="560231" y="2109690"/>
            <a:ext cx="3902298" cy="4516789"/>
          </a:xfrm>
          <a:prstGeom prst="rect">
            <a:avLst/>
          </a:prstGeom>
        </p:spPr>
      </p:pic>
      <p:sp>
        <p:nvSpPr>
          <p:cNvPr id="4" name="TextBox 3">
            <a:extLst>
              <a:ext uri="{FF2B5EF4-FFF2-40B4-BE49-F238E27FC236}">
                <a16:creationId xmlns:a16="http://schemas.microsoft.com/office/drawing/2014/main" id="{AC30CBA1-3A42-45DC-AACB-C629B663910B}"/>
              </a:ext>
            </a:extLst>
          </p:cNvPr>
          <p:cNvSpPr txBox="1"/>
          <p:nvPr/>
        </p:nvSpPr>
        <p:spPr>
          <a:xfrm>
            <a:off x="839273" y="1386626"/>
            <a:ext cx="110500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Children in low-income families </a:t>
            </a:r>
            <a:r>
              <a:rPr lang="en-GB"/>
              <a:t>: </a:t>
            </a:r>
            <a:r>
              <a:rPr lang="en-US">
                <a:ea typeface="+mn-lt"/>
                <a:cs typeface="+mn-lt"/>
              </a:rPr>
              <a:t>% children in low-income families (children living in families in receipt of out of work benefits or tax credits where reported income </a:t>
            </a:r>
            <a:r>
              <a:rPr lang="en-US" b="1">
                <a:ea typeface="+mn-lt"/>
                <a:cs typeface="+mn-lt"/>
              </a:rPr>
              <a:t>&lt;60% median income</a:t>
            </a:r>
            <a:r>
              <a:rPr lang="en-US">
                <a:ea typeface="+mn-lt"/>
                <a:cs typeface="+mn-lt"/>
              </a:rPr>
              <a:t>) for &lt;16 years only - </a:t>
            </a:r>
            <a:r>
              <a:rPr lang="en-US" i="1">
                <a:ea typeface="+mn-lt"/>
                <a:cs typeface="+mn-lt"/>
              </a:rPr>
              <a:t>PHE Fingerprints </a:t>
            </a:r>
            <a:endParaRPr lang="en-GB"/>
          </a:p>
        </p:txBody>
      </p:sp>
      <p:sp>
        <p:nvSpPr>
          <p:cNvPr id="8" name="TextBox 7">
            <a:extLst>
              <a:ext uri="{FF2B5EF4-FFF2-40B4-BE49-F238E27FC236}">
                <a16:creationId xmlns:a16="http://schemas.microsoft.com/office/drawing/2014/main" id="{2837DA4A-EFB9-4123-96B5-10FF2963B8C7}"/>
              </a:ext>
            </a:extLst>
          </p:cNvPr>
          <p:cNvSpPr txBox="1"/>
          <p:nvPr/>
        </p:nvSpPr>
        <p:spPr>
          <a:xfrm>
            <a:off x="2750863" y="4366206"/>
            <a:ext cx="89707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a:t>17%</a:t>
            </a:r>
          </a:p>
        </p:txBody>
      </p:sp>
      <p:grpSp>
        <p:nvGrpSpPr>
          <p:cNvPr id="12" name="Group 11">
            <a:extLst>
              <a:ext uri="{FF2B5EF4-FFF2-40B4-BE49-F238E27FC236}">
                <a16:creationId xmlns:a16="http://schemas.microsoft.com/office/drawing/2014/main" id="{8D38E77A-2707-44AE-B4F4-AA4E9F6BEBEE}"/>
              </a:ext>
            </a:extLst>
          </p:cNvPr>
          <p:cNvGrpSpPr/>
          <p:nvPr/>
        </p:nvGrpSpPr>
        <p:grpSpPr>
          <a:xfrm>
            <a:off x="4692202" y="3058443"/>
            <a:ext cx="2399764" cy="2619283"/>
            <a:chOff x="4692202" y="3058443"/>
            <a:chExt cx="2399764" cy="2619283"/>
          </a:xfrm>
        </p:grpSpPr>
        <p:pic>
          <p:nvPicPr>
            <p:cNvPr id="7" name="Picture 7" descr="Diagram&#10;&#10;Description automatically generated">
              <a:extLst>
                <a:ext uri="{FF2B5EF4-FFF2-40B4-BE49-F238E27FC236}">
                  <a16:creationId xmlns:a16="http://schemas.microsoft.com/office/drawing/2014/main" id="{452C24B1-E175-4D74-8DD0-B51245019082}"/>
                </a:ext>
              </a:extLst>
            </p:cNvPr>
            <p:cNvPicPr>
              <a:picLocks noChangeAspect="1"/>
            </p:cNvPicPr>
            <p:nvPr/>
          </p:nvPicPr>
          <p:blipFill>
            <a:blip r:embed="rId4"/>
            <a:stretch>
              <a:fillRect/>
            </a:stretch>
          </p:blipFill>
          <p:spPr>
            <a:xfrm>
              <a:off x="4692202" y="3058443"/>
              <a:ext cx="2399764" cy="2619283"/>
            </a:xfrm>
            <a:prstGeom prst="rect">
              <a:avLst/>
            </a:prstGeom>
          </p:spPr>
        </p:pic>
        <p:sp>
          <p:nvSpPr>
            <p:cNvPr id="9" name="TextBox 8">
              <a:extLst>
                <a:ext uri="{FF2B5EF4-FFF2-40B4-BE49-F238E27FC236}">
                  <a16:creationId xmlns:a16="http://schemas.microsoft.com/office/drawing/2014/main" id="{B0354F14-2166-4EBE-9AD0-100A0A2B93A9}"/>
                </a:ext>
              </a:extLst>
            </p:cNvPr>
            <p:cNvSpPr txBox="1"/>
            <p:nvPr/>
          </p:nvSpPr>
          <p:spPr>
            <a:xfrm>
              <a:off x="5320527" y="3509651"/>
              <a:ext cx="5967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rgbClr val="00B050"/>
                  </a:solidFill>
                </a:rPr>
                <a:t>12%</a:t>
              </a:r>
            </a:p>
          </p:txBody>
        </p:sp>
        <p:sp>
          <p:nvSpPr>
            <p:cNvPr id="10" name="TextBox 9">
              <a:extLst>
                <a:ext uri="{FF2B5EF4-FFF2-40B4-BE49-F238E27FC236}">
                  <a16:creationId xmlns:a16="http://schemas.microsoft.com/office/drawing/2014/main" id="{3A06F6E3-0433-4510-A68E-D1651877A6B5}"/>
                </a:ext>
              </a:extLst>
            </p:cNvPr>
            <p:cNvSpPr txBox="1"/>
            <p:nvPr/>
          </p:nvSpPr>
          <p:spPr>
            <a:xfrm>
              <a:off x="6199329" y="4505257"/>
              <a:ext cx="5967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dirty="0">
                  <a:solidFill>
                    <a:srgbClr val="FF0000"/>
                  </a:solidFill>
                </a:rPr>
                <a:t>18%</a:t>
              </a:r>
            </a:p>
          </p:txBody>
        </p:sp>
        <p:sp>
          <p:nvSpPr>
            <p:cNvPr id="11" name="TextBox 10">
              <a:extLst>
                <a:ext uri="{FF2B5EF4-FFF2-40B4-BE49-F238E27FC236}">
                  <a16:creationId xmlns:a16="http://schemas.microsoft.com/office/drawing/2014/main" id="{7725A25E-6971-4387-9E1A-D34DD3DC6F69}"/>
                </a:ext>
              </a:extLst>
            </p:cNvPr>
            <p:cNvSpPr txBox="1"/>
            <p:nvPr/>
          </p:nvSpPr>
          <p:spPr>
            <a:xfrm>
              <a:off x="5187037" y="4733300"/>
              <a:ext cx="7858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solidFill>
                    <a:srgbClr val="FFC000"/>
                  </a:solidFill>
                </a:rPr>
                <a:t>16.9%</a:t>
              </a:r>
            </a:p>
          </p:txBody>
        </p:sp>
      </p:grpSp>
    </p:spTree>
    <p:extLst>
      <p:ext uri="{BB962C8B-B14F-4D97-AF65-F5344CB8AC3E}">
        <p14:creationId xmlns:p14="http://schemas.microsoft.com/office/powerpoint/2010/main" val="104889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84A9-EE8B-4226-81DB-6F53D1FAA5CB}"/>
              </a:ext>
            </a:extLst>
          </p:cNvPr>
          <p:cNvSpPr>
            <a:spLocks noGrp="1"/>
          </p:cNvSpPr>
          <p:nvPr>
            <p:ph type="title"/>
          </p:nvPr>
        </p:nvSpPr>
        <p:spPr/>
        <p:txBody>
          <a:bodyPr/>
          <a:lstStyle/>
          <a:p>
            <a:r>
              <a:rPr lang="en-GB" dirty="0"/>
              <a:t>Causes of child poverty</a:t>
            </a:r>
          </a:p>
        </p:txBody>
      </p:sp>
      <p:graphicFrame>
        <p:nvGraphicFramePr>
          <p:cNvPr id="12" name="Content Placeholder 11">
            <a:extLst>
              <a:ext uri="{FF2B5EF4-FFF2-40B4-BE49-F238E27FC236}">
                <a16:creationId xmlns:a16="http://schemas.microsoft.com/office/drawing/2014/main" id="{849D5591-FD7C-43B2-9AA2-ED438933E186}"/>
              </a:ext>
            </a:extLst>
          </p:cNvPr>
          <p:cNvGraphicFramePr>
            <a:graphicFrameLocks noGrp="1"/>
          </p:cNvGraphicFramePr>
          <p:nvPr>
            <p:ph idx="1"/>
            <p:extLst>
              <p:ext uri="{D42A27DB-BD31-4B8C-83A1-F6EECF244321}">
                <p14:modId xmlns:p14="http://schemas.microsoft.com/office/powerpoint/2010/main" val="4017258237"/>
              </p:ext>
            </p:extLst>
          </p:nvPr>
        </p:nvGraphicFramePr>
        <p:xfrm>
          <a:off x="838200" y="1391921"/>
          <a:ext cx="5796280" cy="4785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F5D248B7-F300-4D87-B16C-C2355E10CA1D}"/>
              </a:ext>
            </a:extLst>
          </p:cNvPr>
          <p:cNvSpPr txBox="1">
            <a:spLocks/>
          </p:cNvSpPr>
          <p:nvPr/>
        </p:nvSpPr>
        <p:spPr>
          <a:xfrm>
            <a:off x="838200" y="1825625"/>
            <a:ext cx="8154473"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ea typeface="+mn-lt"/>
              <a:cs typeface="+mn-lt"/>
            </a:endParaRPr>
          </a:p>
        </p:txBody>
      </p:sp>
      <p:sp>
        <p:nvSpPr>
          <p:cNvPr id="3" name="Arrow: Curved Down 2">
            <a:extLst>
              <a:ext uri="{FF2B5EF4-FFF2-40B4-BE49-F238E27FC236}">
                <a16:creationId xmlns:a16="http://schemas.microsoft.com/office/drawing/2014/main" id="{D8EAA1FA-8A33-42E3-953A-88635FF5B687}"/>
              </a:ext>
            </a:extLst>
          </p:cNvPr>
          <p:cNvSpPr/>
          <p:nvPr/>
        </p:nvSpPr>
        <p:spPr>
          <a:xfrm>
            <a:off x="8986197" y="3144057"/>
            <a:ext cx="2112817" cy="91209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Arrow: Curved Up 3">
            <a:extLst>
              <a:ext uri="{FF2B5EF4-FFF2-40B4-BE49-F238E27FC236}">
                <a16:creationId xmlns:a16="http://schemas.microsoft.com/office/drawing/2014/main" id="{98387DDA-5F62-43B1-8EC4-BD6EA3C8EA1C}"/>
              </a:ext>
            </a:extLst>
          </p:cNvPr>
          <p:cNvSpPr/>
          <p:nvPr/>
        </p:nvSpPr>
        <p:spPr>
          <a:xfrm flipH="1">
            <a:off x="8921253" y="4210568"/>
            <a:ext cx="2112817" cy="90054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702828D2-DE4B-4DB8-BF9C-1A55BBC532E8}"/>
              </a:ext>
            </a:extLst>
          </p:cNvPr>
          <p:cNvSpPr txBox="1"/>
          <p:nvPr/>
        </p:nvSpPr>
        <p:spPr>
          <a:xfrm>
            <a:off x="8981787" y="2770332"/>
            <a:ext cx="20389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t>CAUSES </a:t>
            </a:r>
          </a:p>
        </p:txBody>
      </p:sp>
      <p:sp>
        <p:nvSpPr>
          <p:cNvPr id="9" name="TextBox 8">
            <a:extLst>
              <a:ext uri="{FF2B5EF4-FFF2-40B4-BE49-F238E27FC236}">
                <a16:creationId xmlns:a16="http://schemas.microsoft.com/office/drawing/2014/main" id="{497FB4C8-C9DE-42E9-AF77-CE71ACA48811}"/>
              </a:ext>
            </a:extLst>
          </p:cNvPr>
          <p:cNvSpPr txBox="1"/>
          <p:nvPr/>
        </p:nvSpPr>
        <p:spPr>
          <a:xfrm>
            <a:off x="8981786" y="5183331"/>
            <a:ext cx="20389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t>CONSEQUENCES </a:t>
            </a:r>
            <a:endParaRPr lang="en-US"/>
          </a:p>
        </p:txBody>
      </p:sp>
      <p:sp>
        <p:nvSpPr>
          <p:cNvPr id="10" name="TextBox 9">
            <a:extLst>
              <a:ext uri="{FF2B5EF4-FFF2-40B4-BE49-F238E27FC236}">
                <a16:creationId xmlns:a16="http://schemas.microsoft.com/office/drawing/2014/main" id="{D1A443CA-FD98-43AC-8B52-921A540CD66E}"/>
              </a:ext>
            </a:extLst>
          </p:cNvPr>
          <p:cNvSpPr txBox="1"/>
          <p:nvPr/>
        </p:nvSpPr>
        <p:spPr>
          <a:xfrm>
            <a:off x="8589241" y="1187171"/>
            <a:ext cx="29048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Triggers:</a:t>
            </a:r>
          </a:p>
          <a:p>
            <a:pPr algn="ctr"/>
            <a:r>
              <a:rPr lang="en-GB">
                <a:cs typeface="Calibri"/>
              </a:rPr>
              <a:t>LIFE EVENTS/ TRANSITION</a:t>
            </a:r>
            <a:endParaRPr lang="en-GB"/>
          </a:p>
        </p:txBody>
      </p:sp>
      <p:cxnSp>
        <p:nvCxnSpPr>
          <p:cNvPr id="6" name="Straight Arrow Connector 5">
            <a:extLst>
              <a:ext uri="{FF2B5EF4-FFF2-40B4-BE49-F238E27FC236}">
                <a16:creationId xmlns:a16="http://schemas.microsoft.com/office/drawing/2014/main" id="{7D4F3E4C-0D7A-4326-8631-A17837EA88E1}"/>
              </a:ext>
            </a:extLst>
          </p:cNvPr>
          <p:cNvCxnSpPr/>
          <p:nvPr/>
        </p:nvCxnSpPr>
        <p:spPr>
          <a:xfrm>
            <a:off x="10016391" y="1796873"/>
            <a:ext cx="7030" cy="9828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C05B11-90FE-40C7-BEBF-E46ADFCA2E87}"/>
              </a:ext>
            </a:extLst>
          </p:cNvPr>
          <p:cNvSpPr txBox="1"/>
          <p:nvPr/>
        </p:nvSpPr>
        <p:spPr>
          <a:xfrm>
            <a:off x="8947150" y="5552785"/>
            <a:ext cx="21312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rgbClr val="FF0000"/>
                </a:solidFill>
              </a:rPr>
              <a:t>HEALTH</a:t>
            </a:r>
            <a:r>
              <a:rPr lang="en-GB"/>
              <a:t> </a:t>
            </a:r>
            <a:r>
              <a:rPr lang="en-GB">
                <a:solidFill>
                  <a:srgbClr val="FF0000"/>
                </a:solidFill>
              </a:rPr>
              <a:t>OUTCOMES</a:t>
            </a:r>
            <a:r>
              <a:rPr lang="en-GB"/>
              <a:t> </a:t>
            </a:r>
            <a:endParaRPr lang="en-US"/>
          </a:p>
        </p:txBody>
      </p:sp>
    </p:spTree>
    <p:extLst>
      <p:ext uri="{BB962C8B-B14F-4D97-AF65-F5344CB8AC3E}">
        <p14:creationId xmlns:p14="http://schemas.microsoft.com/office/powerpoint/2010/main" val="1507459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E5494-56F6-4328-B2DA-EF68FD601312}"/>
              </a:ext>
            </a:extLst>
          </p:cNvPr>
          <p:cNvSpPr>
            <a:spLocks noGrp="1"/>
          </p:cNvSpPr>
          <p:nvPr>
            <p:ph type="title"/>
          </p:nvPr>
        </p:nvSpPr>
        <p:spPr/>
        <p:txBody>
          <a:bodyPr/>
          <a:lstStyle/>
          <a:p>
            <a:r>
              <a:rPr lang="en-GB" dirty="0"/>
              <a:t>Consequences of child poverty</a:t>
            </a:r>
          </a:p>
        </p:txBody>
      </p:sp>
      <p:sp>
        <p:nvSpPr>
          <p:cNvPr id="3" name="Content Placeholder 2">
            <a:extLst>
              <a:ext uri="{FF2B5EF4-FFF2-40B4-BE49-F238E27FC236}">
                <a16:creationId xmlns:a16="http://schemas.microsoft.com/office/drawing/2014/main" id="{82A73C70-9836-481E-8C97-201FEA367131}"/>
              </a:ext>
            </a:extLst>
          </p:cNvPr>
          <p:cNvSpPr>
            <a:spLocks noGrp="1"/>
          </p:cNvSpPr>
          <p:nvPr>
            <p:ph idx="1"/>
          </p:nvPr>
        </p:nvSpPr>
        <p:spPr/>
        <p:txBody>
          <a:bodyPr>
            <a:normAutofit/>
          </a:bodyPr>
          <a:lstStyle/>
          <a:p>
            <a:pPr marL="0" indent="0">
              <a:buNone/>
            </a:pPr>
            <a:r>
              <a:rPr lang="en-US" dirty="0">
                <a:ea typeface="+mn-lt"/>
                <a:cs typeface="+mn-lt"/>
              </a:rPr>
              <a:t>Children living in poverty in the UK are more likely to:</a:t>
            </a:r>
          </a:p>
          <a:p>
            <a:pPr lvl="1">
              <a:buFont typeface="Arial"/>
              <a:buChar char="•"/>
            </a:pPr>
            <a:r>
              <a:rPr lang="en-US" dirty="0">
                <a:ea typeface="+mn-lt"/>
                <a:cs typeface="+mn-lt"/>
              </a:rPr>
              <a:t>die in the first year of life</a:t>
            </a:r>
            <a:endParaRPr lang="en-US" dirty="0"/>
          </a:p>
          <a:p>
            <a:pPr lvl="1">
              <a:buFont typeface="Arial"/>
              <a:buChar char="•"/>
            </a:pPr>
            <a:r>
              <a:rPr lang="en-US" dirty="0">
                <a:ea typeface="+mn-lt"/>
                <a:cs typeface="+mn-lt"/>
              </a:rPr>
              <a:t>be born small</a:t>
            </a:r>
            <a:endParaRPr lang="en-US" dirty="0"/>
          </a:p>
          <a:p>
            <a:pPr lvl="1">
              <a:buFont typeface="Arial"/>
              <a:buChar char="•"/>
            </a:pPr>
            <a:r>
              <a:rPr lang="en-US" dirty="0">
                <a:ea typeface="+mn-lt"/>
                <a:cs typeface="+mn-lt"/>
              </a:rPr>
              <a:t>be bottle fed</a:t>
            </a:r>
            <a:endParaRPr lang="en-US" dirty="0"/>
          </a:p>
          <a:p>
            <a:pPr lvl="1">
              <a:buFont typeface="Arial"/>
              <a:buChar char="•"/>
            </a:pPr>
            <a:r>
              <a:rPr lang="en-US" dirty="0">
                <a:ea typeface="+mn-lt"/>
                <a:cs typeface="+mn-lt"/>
              </a:rPr>
              <a:t>breathe secondhand smoke</a:t>
            </a:r>
            <a:endParaRPr lang="en-US" dirty="0"/>
          </a:p>
          <a:p>
            <a:pPr lvl="1">
              <a:buFont typeface="Arial"/>
              <a:buChar char="•"/>
            </a:pPr>
            <a:r>
              <a:rPr lang="en-US" dirty="0">
                <a:ea typeface="+mn-lt"/>
                <a:cs typeface="+mn-lt"/>
              </a:rPr>
              <a:t>become overweight</a:t>
            </a:r>
            <a:endParaRPr lang="en-US" dirty="0"/>
          </a:p>
          <a:p>
            <a:pPr lvl="1">
              <a:buFont typeface="Arial"/>
              <a:buChar char="•"/>
            </a:pPr>
            <a:r>
              <a:rPr lang="en-US" dirty="0">
                <a:ea typeface="+mn-lt"/>
                <a:cs typeface="+mn-lt"/>
              </a:rPr>
              <a:t>suffer from asthma</a:t>
            </a:r>
            <a:endParaRPr lang="en-US" dirty="0"/>
          </a:p>
          <a:p>
            <a:pPr lvl="1">
              <a:buFont typeface="Arial"/>
              <a:buChar char="•"/>
            </a:pPr>
            <a:r>
              <a:rPr lang="en-US" dirty="0">
                <a:ea typeface="+mn-lt"/>
                <a:cs typeface="+mn-lt"/>
              </a:rPr>
              <a:t>have tooth decay</a:t>
            </a:r>
            <a:endParaRPr lang="en-US" dirty="0"/>
          </a:p>
          <a:p>
            <a:pPr lvl="1">
              <a:buFont typeface="Arial"/>
              <a:buChar char="•"/>
            </a:pPr>
            <a:r>
              <a:rPr lang="en-US" dirty="0">
                <a:ea typeface="+mn-lt"/>
                <a:cs typeface="+mn-lt"/>
              </a:rPr>
              <a:t>perform poorly at school</a:t>
            </a:r>
            <a:endParaRPr lang="en-US" dirty="0"/>
          </a:p>
          <a:p>
            <a:pPr lvl="1">
              <a:buFont typeface="Arial"/>
              <a:buChar char="•"/>
            </a:pPr>
            <a:r>
              <a:rPr lang="en-US" dirty="0">
                <a:ea typeface="+mn-lt"/>
                <a:cs typeface="+mn-lt"/>
              </a:rPr>
              <a:t>die in an accident</a:t>
            </a:r>
            <a:endParaRPr lang="en-US" dirty="0"/>
          </a:p>
          <a:p>
            <a:pPr marL="0" indent="0">
              <a:buNone/>
            </a:pPr>
            <a:endParaRPr lang="en-GB" dirty="0"/>
          </a:p>
        </p:txBody>
      </p:sp>
      <p:pic>
        <p:nvPicPr>
          <p:cNvPr id="5" name="Picture 4">
            <a:extLst>
              <a:ext uri="{FF2B5EF4-FFF2-40B4-BE49-F238E27FC236}">
                <a16:creationId xmlns:a16="http://schemas.microsoft.com/office/drawing/2014/main" id="{F9FE651A-DAF7-4B81-9406-B47181B25F2E}"/>
              </a:ext>
            </a:extLst>
          </p:cNvPr>
          <p:cNvPicPr>
            <a:picLocks noChangeAspect="1"/>
          </p:cNvPicPr>
          <p:nvPr/>
        </p:nvPicPr>
        <p:blipFill>
          <a:blip r:embed="rId2"/>
          <a:stretch>
            <a:fillRect/>
          </a:stretch>
        </p:blipFill>
        <p:spPr>
          <a:xfrm>
            <a:off x="7333299" y="2278699"/>
            <a:ext cx="4352921" cy="4352921"/>
          </a:xfrm>
          <a:prstGeom prst="rect">
            <a:avLst/>
          </a:prstGeom>
        </p:spPr>
      </p:pic>
    </p:spTree>
    <p:extLst>
      <p:ext uri="{BB962C8B-B14F-4D97-AF65-F5344CB8AC3E}">
        <p14:creationId xmlns:p14="http://schemas.microsoft.com/office/powerpoint/2010/main" val="185060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CE6D79-108A-42C8-BD34-91253ABEA23E}"/>
              </a:ext>
            </a:extLst>
          </p:cNvPr>
          <p:cNvSpPr txBox="1">
            <a:spLocks/>
          </p:cNvSpPr>
          <p:nvPr/>
        </p:nvSpPr>
        <p:spPr>
          <a:xfrm>
            <a:off x="838200" y="365125"/>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cs typeface="Calibri Light"/>
            </a:endParaRPr>
          </a:p>
        </p:txBody>
      </p:sp>
      <p:sp>
        <p:nvSpPr>
          <p:cNvPr id="5" name="Content Placeholder 2">
            <a:extLst>
              <a:ext uri="{FF2B5EF4-FFF2-40B4-BE49-F238E27FC236}">
                <a16:creationId xmlns:a16="http://schemas.microsoft.com/office/drawing/2014/main" id="{175121AD-E0A8-45A5-91A8-D9DD94C05F55}"/>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ea typeface="+mn-lt"/>
              <a:cs typeface="+mn-lt"/>
            </a:endParaRPr>
          </a:p>
        </p:txBody>
      </p:sp>
      <p:sp>
        <p:nvSpPr>
          <p:cNvPr id="2" name="TextBox 1">
            <a:extLst>
              <a:ext uri="{FF2B5EF4-FFF2-40B4-BE49-F238E27FC236}">
                <a16:creationId xmlns:a16="http://schemas.microsoft.com/office/drawing/2014/main" id="{26B44983-A01A-46E1-ADE8-19B2F8051F22}"/>
              </a:ext>
            </a:extLst>
          </p:cNvPr>
          <p:cNvSpPr txBox="1"/>
          <p:nvPr/>
        </p:nvSpPr>
        <p:spPr>
          <a:xfrm>
            <a:off x="3298031" y="3075781"/>
            <a:ext cx="55927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cs typeface="Calibri"/>
              </a:rPr>
              <a:t>Sli.do #childpoverty</a:t>
            </a:r>
          </a:p>
        </p:txBody>
      </p:sp>
    </p:spTree>
    <p:extLst>
      <p:ext uri="{BB962C8B-B14F-4D97-AF65-F5344CB8AC3E}">
        <p14:creationId xmlns:p14="http://schemas.microsoft.com/office/powerpoint/2010/main" val="319609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ED08B788-5439-4BFF-994D-92D619756485}"/>
              </a:ext>
            </a:extLst>
          </p:cNvPr>
          <p:cNvSpPr txBox="1">
            <a:spLocks/>
          </p:cNvSpPr>
          <p:nvPr/>
        </p:nvSpPr>
        <p:spPr>
          <a:xfrm>
            <a:off x="6687399" y="185222"/>
            <a:ext cx="5256727" cy="7343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ea typeface="+mn-lt"/>
                <a:cs typeface="+mn-lt"/>
              </a:rPr>
              <a:t>Unemployment, under employment</a:t>
            </a:r>
            <a:endParaRPr lang="en-US" sz="1600" b="1" dirty="0">
              <a:cs typeface="Calibri"/>
            </a:endParaRPr>
          </a:p>
          <a:p>
            <a:pPr lvl="1"/>
            <a:r>
              <a:rPr lang="en-US" sz="1600" dirty="0">
                <a:ea typeface="+mn-lt"/>
                <a:cs typeface="+mn-lt"/>
              </a:rPr>
              <a:t>1.5 million more claiming work-related benefits since March </a:t>
            </a:r>
          </a:p>
          <a:p>
            <a:pPr lvl="1"/>
            <a:r>
              <a:rPr lang="en-US" sz="1600" dirty="0">
                <a:ea typeface="+mn-lt"/>
                <a:cs typeface="+mn-lt"/>
              </a:rPr>
              <a:t>1 in 3 parents have seen their income reduced</a:t>
            </a:r>
          </a:p>
          <a:p>
            <a:r>
              <a:rPr lang="en-US" sz="1600" b="1" dirty="0">
                <a:cs typeface="Calibri"/>
              </a:rPr>
              <a:t>Food insecurity </a:t>
            </a:r>
          </a:p>
          <a:p>
            <a:pPr lvl="1"/>
            <a:r>
              <a:rPr lang="en-US" sz="1600" dirty="0">
                <a:cs typeface="Calibri"/>
              </a:rPr>
              <a:t>5.5% UK cannot afford meal with meat, fish, veg equivalent/2nd day </a:t>
            </a:r>
          </a:p>
          <a:p>
            <a:pPr lvl="1"/>
            <a:r>
              <a:rPr lang="en-US" sz="1600" dirty="0">
                <a:cs typeface="Calibri"/>
              </a:rPr>
              <a:t>Acute food insecurity expected to double to 265 million worldwide </a:t>
            </a:r>
          </a:p>
          <a:p>
            <a:r>
              <a:rPr lang="en-US" sz="1600" b="1" dirty="0">
                <a:cs typeface="Calibri"/>
              </a:rPr>
              <a:t>Household environments</a:t>
            </a:r>
          </a:p>
          <a:p>
            <a:pPr lvl="1"/>
            <a:r>
              <a:rPr lang="en-US" sz="1600" dirty="0">
                <a:cs typeface="Calibri"/>
              </a:rPr>
              <a:t>10.2% EU not heated adequately </a:t>
            </a:r>
          </a:p>
          <a:p>
            <a:pPr lvl="1"/>
            <a:r>
              <a:rPr lang="en-US" sz="1600" dirty="0">
                <a:cs typeface="Calibri"/>
              </a:rPr>
              <a:t>1 in 10 UK do not have internet access</a:t>
            </a:r>
          </a:p>
          <a:p>
            <a:r>
              <a:rPr lang="en-US" sz="1600" b="1" dirty="0">
                <a:cs typeface="Calibri"/>
              </a:rPr>
              <a:t>Health</a:t>
            </a:r>
          </a:p>
          <a:p>
            <a:pPr lvl="1"/>
            <a:r>
              <a:rPr lang="en-US" sz="1600" dirty="0">
                <a:cs typeface="Calibri"/>
              </a:rPr>
              <a:t>Fears in seeking care</a:t>
            </a:r>
          </a:p>
          <a:p>
            <a:pPr lvl="1"/>
            <a:r>
              <a:rPr lang="en-US" sz="1600" dirty="0">
                <a:cs typeface="Calibri"/>
              </a:rPr>
              <a:t>Limitations on service provision</a:t>
            </a:r>
          </a:p>
          <a:p>
            <a:r>
              <a:rPr lang="en-US" sz="1600" b="1" dirty="0">
                <a:cs typeface="Calibri"/>
              </a:rPr>
              <a:t>Toxic stress</a:t>
            </a:r>
          </a:p>
          <a:p>
            <a:pPr lvl="1"/>
            <a:r>
              <a:rPr lang="en-US" sz="1600" dirty="0">
                <a:cs typeface="Calibri"/>
              </a:rPr>
              <a:t>Negative parenting practices increased </a:t>
            </a:r>
          </a:p>
          <a:p>
            <a:pPr lvl="1"/>
            <a:r>
              <a:rPr lang="en-US" sz="1600" dirty="0">
                <a:cs typeface="Calibri"/>
              </a:rPr>
              <a:t>YP 2.5 times more likely to be affected by mental ill health if parents struggling to make ends meet</a:t>
            </a:r>
          </a:p>
          <a:p>
            <a:r>
              <a:rPr lang="en-US" sz="1600" b="1" dirty="0">
                <a:ea typeface="+mn-lt"/>
                <a:cs typeface="+mn-lt"/>
              </a:rPr>
              <a:t>School</a:t>
            </a:r>
            <a:endParaRPr lang="en-US" sz="1600" b="1" dirty="0">
              <a:cs typeface="Calibri"/>
            </a:endParaRPr>
          </a:p>
          <a:p>
            <a:pPr lvl="1"/>
            <a:r>
              <a:rPr lang="en-US" sz="1600" dirty="0">
                <a:cs typeface="Calibri"/>
              </a:rPr>
              <a:t>Est. 138 countries closed schools nationwide </a:t>
            </a:r>
          </a:p>
          <a:p>
            <a:pPr lvl="1"/>
            <a:r>
              <a:rPr lang="en-US" sz="1600" dirty="0">
                <a:cs typeface="Calibri"/>
              </a:rPr>
              <a:t>5% EU no suitable place to do homework</a:t>
            </a:r>
          </a:p>
          <a:p>
            <a:pPr lvl="1"/>
            <a:r>
              <a:rPr lang="en-US" sz="1600" dirty="0">
                <a:cs typeface="Calibri"/>
              </a:rPr>
              <a:t>Increase in home schooling </a:t>
            </a:r>
          </a:p>
          <a:p>
            <a:pPr marL="0" indent="0">
              <a:buNone/>
            </a:pPr>
            <a:endParaRPr lang="en-US" sz="1600" dirty="0">
              <a:cs typeface="Calibri"/>
            </a:endParaRPr>
          </a:p>
        </p:txBody>
      </p:sp>
      <p:sp>
        <p:nvSpPr>
          <p:cNvPr id="8" name="Content Placeholder 2">
            <a:extLst>
              <a:ext uri="{FF2B5EF4-FFF2-40B4-BE49-F238E27FC236}">
                <a16:creationId xmlns:a16="http://schemas.microsoft.com/office/drawing/2014/main" id="{44DAF183-5231-4918-9D78-8A1689FF1A70}"/>
              </a:ext>
            </a:extLst>
          </p:cNvPr>
          <p:cNvSpPr txBox="1">
            <a:spLocks/>
          </p:cNvSpPr>
          <p:nvPr/>
        </p:nvSpPr>
        <p:spPr>
          <a:xfrm>
            <a:off x="387439" y="1374865"/>
            <a:ext cx="5321121" cy="480209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ea typeface="+mn-lt"/>
              <a:cs typeface="+mn-lt"/>
            </a:endParaRPr>
          </a:p>
          <a:p>
            <a:pPr marL="0" indent="0" algn="ctr">
              <a:buNone/>
            </a:pPr>
            <a:r>
              <a:rPr lang="en-US" dirty="0">
                <a:solidFill>
                  <a:schemeClr val="bg1">
                    <a:lumMod val="50000"/>
                  </a:schemeClr>
                </a:solidFill>
                <a:ea typeface="+mn-lt"/>
                <a:cs typeface="+mn-lt"/>
              </a:rPr>
              <a:t>Unemployment, under employment </a:t>
            </a:r>
          </a:p>
          <a:p>
            <a:pPr marL="0" indent="0" algn="ctr">
              <a:buNone/>
            </a:pPr>
            <a:r>
              <a:rPr lang="en-US" dirty="0">
                <a:solidFill>
                  <a:schemeClr val="bg1">
                    <a:lumMod val="50000"/>
                  </a:schemeClr>
                </a:solidFill>
                <a:cs typeface="Calibri"/>
              </a:rPr>
              <a:t>Low pay</a:t>
            </a:r>
            <a:endParaRPr lang="en-US" dirty="0">
              <a:solidFill>
                <a:schemeClr val="bg1">
                  <a:lumMod val="50000"/>
                </a:schemeClr>
              </a:solidFill>
            </a:endParaRPr>
          </a:p>
          <a:p>
            <a:pPr marL="0" indent="0" algn="ctr">
              <a:buNone/>
            </a:pPr>
            <a:r>
              <a:rPr lang="en-US" dirty="0">
                <a:solidFill>
                  <a:schemeClr val="bg1">
                    <a:lumMod val="50000"/>
                  </a:schemeClr>
                </a:solidFill>
                <a:ea typeface="+mn-lt"/>
                <a:cs typeface="+mn-lt"/>
              </a:rPr>
              <a:t>Ineffective benefits </a:t>
            </a:r>
          </a:p>
          <a:p>
            <a:pPr marL="0" indent="0" algn="ctr">
              <a:buNone/>
            </a:pPr>
            <a:r>
              <a:rPr lang="en-US" dirty="0">
                <a:solidFill>
                  <a:schemeClr val="bg1">
                    <a:lumMod val="50000"/>
                  </a:schemeClr>
                </a:solidFill>
                <a:ea typeface="+mn-lt"/>
                <a:cs typeface="+mn-lt"/>
              </a:rPr>
              <a:t>High cost of living</a:t>
            </a:r>
          </a:p>
          <a:p>
            <a:pPr marL="0" indent="0" algn="ctr">
              <a:buNone/>
            </a:pPr>
            <a:r>
              <a:rPr lang="en-US" dirty="0">
                <a:solidFill>
                  <a:schemeClr val="bg1">
                    <a:lumMod val="50000"/>
                  </a:schemeClr>
                </a:solidFill>
                <a:ea typeface="+mn-lt"/>
                <a:cs typeface="+mn-lt"/>
              </a:rPr>
              <a:t>Disability </a:t>
            </a:r>
            <a:endParaRPr lang="en-US" dirty="0">
              <a:solidFill>
                <a:schemeClr val="bg1">
                  <a:lumMod val="50000"/>
                </a:schemeClr>
              </a:solidFill>
            </a:endParaRPr>
          </a:p>
          <a:p>
            <a:pPr marL="0" indent="0" algn="ctr">
              <a:buNone/>
            </a:pPr>
            <a:r>
              <a:rPr lang="en-US" dirty="0">
                <a:solidFill>
                  <a:schemeClr val="bg1">
                    <a:lumMod val="50000"/>
                  </a:schemeClr>
                </a:solidFill>
                <a:ea typeface="+mn-lt"/>
                <a:cs typeface="+mn-lt"/>
              </a:rPr>
              <a:t>Discrimination</a:t>
            </a:r>
          </a:p>
          <a:p>
            <a:pPr marL="0" indent="0" algn="ctr">
              <a:buNone/>
            </a:pPr>
            <a:r>
              <a:rPr lang="en-US" dirty="0">
                <a:solidFill>
                  <a:schemeClr val="bg1">
                    <a:lumMod val="50000"/>
                  </a:schemeClr>
                </a:solidFill>
                <a:ea typeface="+mn-lt"/>
                <a:cs typeface="+mn-lt"/>
              </a:rPr>
              <a:t>  </a:t>
            </a:r>
            <a:endParaRPr lang="en-US" dirty="0">
              <a:solidFill>
                <a:schemeClr val="bg1">
                  <a:lumMod val="50000"/>
                </a:schemeClr>
              </a:solidFill>
            </a:endParaRPr>
          </a:p>
          <a:p>
            <a:pPr marL="0" indent="0" algn="ctr">
              <a:buNone/>
            </a:pPr>
            <a:endParaRPr lang="en-US" dirty="0">
              <a:solidFill>
                <a:schemeClr val="bg1">
                  <a:lumMod val="50000"/>
                </a:schemeClr>
              </a:solidFill>
              <a:ea typeface="+mn-lt"/>
              <a:cs typeface="+mn-lt"/>
            </a:endParaRPr>
          </a:p>
        </p:txBody>
      </p:sp>
      <p:sp>
        <p:nvSpPr>
          <p:cNvPr id="9" name="Arrow: Striped Right 8">
            <a:extLst>
              <a:ext uri="{FF2B5EF4-FFF2-40B4-BE49-F238E27FC236}">
                <a16:creationId xmlns:a16="http://schemas.microsoft.com/office/drawing/2014/main" id="{F6C94CA2-CC0A-4AA0-9CEF-738D5F552E23}"/>
              </a:ext>
            </a:extLst>
          </p:cNvPr>
          <p:cNvSpPr/>
          <p:nvPr/>
        </p:nvSpPr>
        <p:spPr>
          <a:xfrm>
            <a:off x="4683810" y="3444260"/>
            <a:ext cx="1878168" cy="504421"/>
          </a:xfrm>
          <a:prstGeom prst="striped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cs typeface="Calibri"/>
              </a:rPr>
              <a:t>Covid-19</a:t>
            </a:r>
            <a:endParaRPr lang="en-GB"/>
          </a:p>
        </p:txBody>
      </p:sp>
      <p:sp>
        <p:nvSpPr>
          <p:cNvPr id="11" name="Arrow: Striped Right 10">
            <a:extLst>
              <a:ext uri="{FF2B5EF4-FFF2-40B4-BE49-F238E27FC236}">
                <a16:creationId xmlns:a16="http://schemas.microsoft.com/office/drawing/2014/main" id="{C14762AA-391D-4023-95F7-864BD53956BC}"/>
              </a:ext>
            </a:extLst>
          </p:cNvPr>
          <p:cNvSpPr/>
          <p:nvPr/>
        </p:nvSpPr>
        <p:spPr>
          <a:xfrm>
            <a:off x="4683810" y="4013078"/>
            <a:ext cx="1878168" cy="504421"/>
          </a:xfrm>
          <a:prstGeom prst="strip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cs typeface="Calibri"/>
              </a:rPr>
              <a:t>Lockdown</a:t>
            </a:r>
            <a:endParaRPr lang="en-GB"/>
          </a:p>
        </p:txBody>
      </p:sp>
      <p:sp>
        <p:nvSpPr>
          <p:cNvPr id="2" name="Title 1">
            <a:extLst>
              <a:ext uri="{FF2B5EF4-FFF2-40B4-BE49-F238E27FC236}">
                <a16:creationId xmlns:a16="http://schemas.microsoft.com/office/drawing/2014/main" id="{91DE03B1-5D88-4431-B379-84176AD7E6BD}"/>
              </a:ext>
            </a:extLst>
          </p:cNvPr>
          <p:cNvSpPr>
            <a:spLocks noGrp="1"/>
          </p:cNvSpPr>
          <p:nvPr>
            <p:ph type="title"/>
          </p:nvPr>
        </p:nvSpPr>
        <p:spPr>
          <a:xfrm>
            <a:off x="838200" y="365125"/>
            <a:ext cx="5181600" cy="1325563"/>
          </a:xfrm>
        </p:spPr>
        <p:txBody>
          <a:bodyPr/>
          <a:lstStyle/>
          <a:p>
            <a:r>
              <a:rPr lang="en-GB" dirty="0">
                <a:cs typeface="Calibri Light"/>
              </a:rPr>
              <a:t>COVID19 </a:t>
            </a:r>
          </a:p>
        </p:txBody>
      </p:sp>
    </p:spTree>
    <p:extLst>
      <p:ext uri="{BB962C8B-B14F-4D97-AF65-F5344CB8AC3E}">
        <p14:creationId xmlns:p14="http://schemas.microsoft.com/office/powerpoint/2010/main" val="1874609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5774B6F-4222-4B15-9C62-7C3638761F8F}"/>
              </a:ext>
            </a:extLst>
          </p:cNvPr>
          <p:cNvSpPr txBox="1">
            <a:spLocks/>
          </p:cNvSpPr>
          <p:nvPr/>
        </p:nvSpPr>
        <p:spPr>
          <a:xfrm>
            <a:off x="838200" y="365125"/>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cs typeface="Calibri Light"/>
              </a:rPr>
              <a:t>Food bank use</a:t>
            </a:r>
            <a:endParaRPr lang="en-GB"/>
          </a:p>
        </p:txBody>
      </p:sp>
      <p:pic>
        <p:nvPicPr>
          <p:cNvPr id="4" name="Picture 4" descr="Line chart&#10;&#10;Description automatically generated">
            <a:extLst>
              <a:ext uri="{FF2B5EF4-FFF2-40B4-BE49-F238E27FC236}">
                <a16:creationId xmlns:a16="http://schemas.microsoft.com/office/drawing/2014/main" id="{1FF953B1-22D1-44FC-8533-7A7B62F7C217}"/>
              </a:ext>
            </a:extLst>
          </p:cNvPr>
          <p:cNvPicPr>
            <a:picLocks noChangeAspect="1"/>
          </p:cNvPicPr>
          <p:nvPr/>
        </p:nvPicPr>
        <p:blipFill>
          <a:blip r:embed="rId3"/>
          <a:stretch>
            <a:fillRect/>
          </a:stretch>
        </p:blipFill>
        <p:spPr>
          <a:xfrm>
            <a:off x="833582" y="1600046"/>
            <a:ext cx="7072745" cy="4119729"/>
          </a:xfrm>
          <a:prstGeom prst="rect">
            <a:avLst/>
          </a:prstGeom>
        </p:spPr>
      </p:pic>
      <p:pic>
        <p:nvPicPr>
          <p:cNvPr id="5" name="Picture 5" descr="A picture containing company name&#10;&#10;Description automatically generated">
            <a:extLst>
              <a:ext uri="{FF2B5EF4-FFF2-40B4-BE49-F238E27FC236}">
                <a16:creationId xmlns:a16="http://schemas.microsoft.com/office/drawing/2014/main" id="{6624ACF9-B3A6-4020-A4C0-ABA35462D751}"/>
              </a:ext>
            </a:extLst>
          </p:cNvPr>
          <p:cNvPicPr>
            <a:picLocks noChangeAspect="1"/>
          </p:cNvPicPr>
          <p:nvPr/>
        </p:nvPicPr>
        <p:blipFill>
          <a:blip r:embed="rId4"/>
          <a:stretch>
            <a:fillRect/>
          </a:stretch>
        </p:blipFill>
        <p:spPr>
          <a:xfrm>
            <a:off x="8499764" y="2388488"/>
            <a:ext cx="3332018" cy="1432287"/>
          </a:xfrm>
          <a:prstGeom prst="rect">
            <a:avLst/>
          </a:prstGeom>
        </p:spPr>
      </p:pic>
      <p:pic>
        <p:nvPicPr>
          <p:cNvPr id="6" name="Picture 6" descr="Text&#10;&#10;Description automatically generated">
            <a:extLst>
              <a:ext uri="{FF2B5EF4-FFF2-40B4-BE49-F238E27FC236}">
                <a16:creationId xmlns:a16="http://schemas.microsoft.com/office/drawing/2014/main" id="{F1B389A2-83EE-4613-9E7F-BA274596D956}"/>
              </a:ext>
            </a:extLst>
          </p:cNvPr>
          <p:cNvPicPr>
            <a:picLocks noChangeAspect="1"/>
          </p:cNvPicPr>
          <p:nvPr/>
        </p:nvPicPr>
        <p:blipFill>
          <a:blip r:embed="rId5"/>
          <a:stretch>
            <a:fillRect/>
          </a:stretch>
        </p:blipFill>
        <p:spPr>
          <a:xfrm>
            <a:off x="8499472" y="3826196"/>
            <a:ext cx="3528290" cy="1239436"/>
          </a:xfrm>
          <a:prstGeom prst="rect">
            <a:avLst/>
          </a:prstGeom>
        </p:spPr>
      </p:pic>
    </p:spTree>
    <p:extLst>
      <p:ext uri="{BB962C8B-B14F-4D97-AF65-F5344CB8AC3E}">
        <p14:creationId xmlns:p14="http://schemas.microsoft.com/office/powerpoint/2010/main" val="196456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9603-D51B-4E65-97C5-ECE439BEF58C}"/>
              </a:ext>
            </a:extLst>
          </p:cNvPr>
          <p:cNvSpPr>
            <a:spLocks noGrp="1"/>
          </p:cNvSpPr>
          <p:nvPr>
            <p:ph type="title"/>
          </p:nvPr>
        </p:nvSpPr>
        <p:spPr/>
        <p:txBody>
          <a:bodyPr>
            <a:normAutofit fontScale="90000"/>
          </a:bodyPr>
          <a:lstStyle/>
          <a:p>
            <a:r>
              <a:rPr lang="en-GB" dirty="0"/>
              <a:t>How could it help me to know that Nathanial’s family are having financial difficulties? </a:t>
            </a:r>
          </a:p>
        </p:txBody>
      </p:sp>
      <p:pic>
        <p:nvPicPr>
          <p:cNvPr id="4" name="Content Placeholder 3">
            <a:extLst>
              <a:ext uri="{FF2B5EF4-FFF2-40B4-BE49-F238E27FC236}">
                <a16:creationId xmlns:a16="http://schemas.microsoft.com/office/drawing/2014/main" id="{F3C4097D-E7F2-46EA-9271-A3B9AC003A4D}"/>
              </a:ext>
            </a:extLst>
          </p:cNvPr>
          <p:cNvPicPr>
            <a:picLocks noGrp="1" noChangeAspect="1"/>
          </p:cNvPicPr>
          <p:nvPr>
            <p:ph idx="1"/>
          </p:nvPr>
        </p:nvPicPr>
        <p:blipFill>
          <a:blip r:embed="rId2"/>
          <a:stretch>
            <a:fillRect/>
          </a:stretch>
        </p:blipFill>
        <p:spPr>
          <a:xfrm>
            <a:off x="2286000" y="1858169"/>
            <a:ext cx="7620000" cy="4286250"/>
          </a:xfrm>
          <a:prstGeom prst="rect">
            <a:avLst/>
          </a:prstGeom>
        </p:spPr>
      </p:pic>
    </p:spTree>
    <p:extLst>
      <p:ext uri="{BB962C8B-B14F-4D97-AF65-F5344CB8AC3E}">
        <p14:creationId xmlns:p14="http://schemas.microsoft.com/office/powerpoint/2010/main" val="2459754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94DC-7ED3-4B2E-8547-CBAF3501625B}"/>
              </a:ext>
            </a:extLst>
          </p:cNvPr>
          <p:cNvSpPr>
            <a:spLocks noGrp="1"/>
          </p:cNvSpPr>
          <p:nvPr>
            <p:ph type="title"/>
          </p:nvPr>
        </p:nvSpPr>
        <p:spPr/>
        <p:txBody>
          <a:bodyPr/>
          <a:lstStyle/>
          <a:p>
            <a:r>
              <a:rPr lang="en-US">
                <a:cs typeface="Calibri Light"/>
              </a:rPr>
              <a:t>How can we recognize child poverty in healthcare settings? </a:t>
            </a:r>
            <a:endParaRPr lang="en-US"/>
          </a:p>
        </p:txBody>
      </p:sp>
      <p:sp>
        <p:nvSpPr>
          <p:cNvPr id="3" name="Content Placeholder 2">
            <a:extLst>
              <a:ext uri="{FF2B5EF4-FFF2-40B4-BE49-F238E27FC236}">
                <a16:creationId xmlns:a16="http://schemas.microsoft.com/office/drawing/2014/main" id="{583498C1-2FB4-4F9B-A383-0780A2584CAE}"/>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cs typeface="Calibri" panose="020F0502020204030204"/>
              </a:rPr>
              <a:t>Building on family and social history </a:t>
            </a:r>
            <a:endParaRPr lang="en-US"/>
          </a:p>
          <a:p>
            <a:pPr marL="514350" indent="-514350">
              <a:buAutoNum type="arabicPeriod"/>
            </a:pPr>
            <a:r>
              <a:rPr lang="en-US">
                <a:cs typeface="Calibri" panose="020F0502020204030204"/>
              </a:rPr>
              <a:t>HEADS for poverty </a:t>
            </a:r>
          </a:p>
          <a:p>
            <a:pPr marL="514350" indent="-514350">
              <a:buAutoNum type="arabicPeriod"/>
            </a:pPr>
            <a:r>
              <a:rPr lang="en-US">
                <a:cs typeface="Calibri" panose="020F0502020204030204"/>
              </a:rPr>
              <a:t>Key questions </a:t>
            </a:r>
          </a:p>
          <a:p>
            <a:pPr marL="514350" indent="-514350">
              <a:buAutoNum type="arabicPeriod"/>
            </a:pPr>
            <a:r>
              <a:rPr lang="en-US">
                <a:cs typeface="Calibri" panose="020F0502020204030204"/>
              </a:rPr>
              <a:t>Self-identification </a:t>
            </a:r>
          </a:p>
        </p:txBody>
      </p:sp>
    </p:spTree>
    <p:extLst>
      <p:ext uri="{BB962C8B-B14F-4D97-AF65-F5344CB8AC3E}">
        <p14:creationId xmlns:p14="http://schemas.microsoft.com/office/powerpoint/2010/main" val="270839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458E9-16C1-487B-A11C-42FACD96FCFE}"/>
              </a:ext>
            </a:extLst>
          </p:cNvPr>
          <p:cNvSpPr>
            <a:spLocks noGrp="1"/>
          </p:cNvSpPr>
          <p:nvPr>
            <p:ph type="title"/>
          </p:nvPr>
        </p:nvSpPr>
        <p:spPr/>
        <p:txBody>
          <a:bodyPr/>
          <a:lstStyle/>
          <a:p>
            <a:r>
              <a:rPr lang="en-US">
                <a:cs typeface="Calibri Light"/>
              </a:rPr>
              <a:t>Building on family and social history</a:t>
            </a:r>
            <a:endParaRPr lang="en-US"/>
          </a:p>
        </p:txBody>
      </p:sp>
      <p:sp>
        <p:nvSpPr>
          <p:cNvPr id="10" name="Content Placeholder 9">
            <a:extLst>
              <a:ext uri="{FF2B5EF4-FFF2-40B4-BE49-F238E27FC236}">
                <a16:creationId xmlns:a16="http://schemas.microsoft.com/office/drawing/2014/main" id="{8EBFF962-614F-4839-8683-71CB0FBD1CD1}"/>
              </a:ext>
            </a:extLst>
          </p:cNvPr>
          <p:cNvSpPr>
            <a:spLocks noGrp="1"/>
          </p:cNvSpPr>
          <p:nvPr>
            <p:ph idx="1"/>
          </p:nvPr>
        </p:nvSpPr>
        <p:spPr/>
        <p:txBody>
          <a:bodyPr vert="horz" lIns="91440" tIns="45720" rIns="91440" bIns="45720" rtlCol="0" anchor="t">
            <a:normAutofit/>
          </a:bodyPr>
          <a:lstStyle/>
          <a:p>
            <a:pPr marL="0" indent="0">
              <a:buNone/>
            </a:pPr>
            <a:r>
              <a:rPr lang="en-GB" err="1">
                <a:cs typeface="Calibri" panose="020F0502020204030204"/>
              </a:rPr>
              <a:t>FHx</a:t>
            </a:r>
            <a:endParaRPr lang="en-GB" dirty="0">
              <a:cs typeface="Calibri" panose="020F0502020204030204"/>
            </a:endParaRPr>
          </a:p>
          <a:p>
            <a:r>
              <a:rPr lang="en-GB" dirty="0">
                <a:cs typeface="Calibri" panose="020F0502020204030204"/>
              </a:rPr>
              <a:t>Parent or sibling in poor health</a:t>
            </a:r>
          </a:p>
          <a:p>
            <a:r>
              <a:rPr lang="en-GB" dirty="0">
                <a:cs typeface="Calibri" panose="020F0502020204030204"/>
              </a:rPr>
              <a:t>More than 3 children </a:t>
            </a:r>
          </a:p>
          <a:p>
            <a:pPr marL="0" indent="0">
              <a:buNone/>
            </a:pPr>
            <a:endParaRPr lang="en-GB">
              <a:cs typeface="Calibri" panose="020F0502020204030204"/>
            </a:endParaRPr>
          </a:p>
          <a:p>
            <a:pPr marL="0" indent="0">
              <a:buNone/>
            </a:pPr>
            <a:r>
              <a:rPr lang="en-GB" err="1">
                <a:cs typeface="Calibri" panose="020F0502020204030204"/>
              </a:rPr>
              <a:t>SHx</a:t>
            </a:r>
            <a:endParaRPr lang="en-GB" dirty="0">
              <a:cs typeface="Calibri" panose="020F0502020204030204"/>
            </a:endParaRPr>
          </a:p>
          <a:p>
            <a:r>
              <a:rPr lang="en-GB" dirty="0">
                <a:cs typeface="Calibri" panose="020F0502020204030204"/>
              </a:rPr>
              <a:t>Single parent</a:t>
            </a:r>
          </a:p>
          <a:p>
            <a:r>
              <a:rPr lang="en-GB" dirty="0">
                <a:cs typeface="Calibri" panose="020F0502020204030204"/>
              </a:rPr>
              <a:t>Parental employment </a:t>
            </a:r>
          </a:p>
          <a:p>
            <a:r>
              <a:rPr lang="en-GB" dirty="0">
                <a:cs typeface="Calibri" panose="020F0502020204030204"/>
              </a:rPr>
              <a:t>Social worker</a:t>
            </a:r>
            <a:endParaRPr lang="en-GB" dirty="0"/>
          </a:p>
        </p:txBody>
      </p:sp>
    </p:spTree>
    <p:extLst>
      <p:ext uri="{BB962C8B-B14F-4D97-AF65-F5344CB8AC3E}">
        <p14:creationId xmlns:p14="http://schemas.microsoft.com/office/powerpoint/2010/main" val="4114461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5A34A09-5E20-4CF9-81E9-98448496B450}"/>
              </a:ext>
            </a:extLst>
          </p:cNvPr>
          <p:cNvGraphicFramePr>
            <a:graphicFrameLocks noGrp="1"/>
          </p:cNvGraphicFramePr>
          <p:nvPr>
            <p:ph idx="4294967295"/>
            <p:extLst>
              <p:ext uri="{D42A27DB-BD31-4B8C-83A1-F6EECF244321}">
                <p14:modId xmlns:p14="http://schemas.microsoft.com/office/powerpoint/2010/main" val="781775956"/>
              </p:ext>
            </p:extLst>
          </p:nvPr>
        </p:nvGraphicFramePr>
        <p:xfrm>
          <a:off x="26736" y="133684"/>
          <a:ext cx="12161169" cy="6473373"/>
        </p:xfrm>
        <a:graphic>
          <a:graphicData uri="http://schemas.openxmlformats.org/drawingml/2006/table">
            <a:tbl>
              <a:tblPr firstRow="1" bandRow="1">
                <a:tableStyleId>{5C22544A-7EE6-4342-B048-85BDC9FD1C3A}</a:tableStyleId>
              </a:tblPr>
              <a:tblGrid>
                <a:gridCol w="3650302">
                  <a:extLst>
                    <a:ext uri="{9D8B030D-6E8A-4147-A177-3AD203B41FA5}">
                      <a16:colId xmlns:a16="http://schemas.microsoft.com/office/drawing/2014/main" val="1363405346"/>
                    </a:ext>
                  </a:extLst>
                </a:gridCol>
                <a:gridCol w="8510867">
                  <a:extLst>
                    <a:ext uri="{9D8B030D-6E8A-4147-A177-3AD203B41FA5}">
                      <a16:colId xmlns:a16="http://schemas.microsoft.com/office/drawing/2014/main" val="1486344598"/>
                    </a:ext>
                  </a:extLst>
                </a:gridCol>
              </a:tblGrid>
              <a:tr h="484228">
                <a:tc gridSpan="2">
                  <a:txBody>
                    <a:bodyPr/>
                    <a:lstStyle/>
                    <a:p>
                      <a:pPr algn="l" rtl="0" fontAlgn="base"/>
                      <a:r>
                        <a:rPr lang="en-US" sz="1800">
                          <a:effectLst/>
                        </a:rPr>
                        <a:t>BOX 5: The adapted “HEA</a:t>
                      </a:r>
                      <a:r>
                        <a:rPr lang="en-US" sz="1800" u="none">
                          <a:effectLst/>
                        </a:rPr>
                        <a:t>DSS” </a:t>
                      </a:r>
                      <a:r>
                        <a:rPr lang="en-US" sz="1800">
                          <a:effectLst/>
                        </a:rPr>
                        <a:t>tool for poverty </a:t>
                      </a:r>
                      <a:endParaRPr lang="en-US" sz="1800" b="0" i="0">
                        <a:effectLst/>
                      </a:endParaRPr>
                    </a:p>
                  </a:txBody>
                  <a:tcPr/>
                </a:tc>
                <a:tc hMerge="1">
                  <a:txBody>
                    <a:bodyPr/>
                    <a:lstStyle/>
                    <a:p>
                      <a:endParaRPr lang="en-US"/>
                    </a:p>
                  </a:txBody>
                  <a:tcPr/>
                </a:tc>
                <a:extLst>
                  <a:ext uri="{0D108BD9-81ED-4DB2-BD59-A6C34878D82A}">
                    <a16:rowId xmlns:a16="http://schemas.microsoft.com/office/drawing/2014/main" val="1873403902"/>
                  </a:ext>
                </a:extLst>
              </a:tr>
              <a:tr h="484228">
                <a:tc>
                  <a:txBody>
                    <a:bodyPr/>
                    <a:lstStyle/>
                    <a:p>
                      <a:pPr algn="ctr" rtl="0" fontAlgn="base"/>
                      <a:r>
                        <a:rPr lang="en-US" sz="1800">
                          <a:effectLst/>
                        </a:rPr>
                        <a:t>Questions </a:t>
                      </a:r>
                      <a:endParaRPr lang="en-US" sz="1800" b="0" i="0">
                        <a:effectLst/>
                      </a:endParaRPr>
                    </a:p>
                  </a:txBody>
                  <a:tcPr/>
                </a:tc>
                <a:tc>
                  <a:txBody>
                    <a:bodyPr/>
                    <a:lstStyle/>
                    <a:p>
                      <a:pPr algn="ctr" rtl="0" fontAlgn="base"/>
                      <a:r>
                        <a:rPr lang="en-US" sz="1800">
                          <a:effectLst/>
                        </a:rPr>
                        <a:t>Red flags and cues for poverty </a:t>
                      </a:r>
                      <a:endParaRPr lang="en-US" sz="1800" b="0" i="0">
                        <a:effectLst/>
                      </a:endParaRPr>
                    </a:p>
                  </a:txBody>
                  <a:tcPr/>
                </a:tc>
                <a:extLst>
                  <a:ext uri="{0D108BD9-81ED-4DB2-BD59-A6C34878D82A}">
                    <a16:rowId xmlns:a16="http://schemas.microsoft.com/office/drawing/2014/main" val="1227672432"/>
                  </a:ext>
                </a:extLst>
              </a:tr>
              <a:tr h="841029">
                <a:tc>
                  <a:txBody>
                    <a:bodyPr/>
                    <a:lstStyle/>
                    <a:p>
                      <a:pPr algn="l" rtl="0" fontAlgn="base"/>
                      <a:r>
                        <a:rPr lang="en-US" sz="1800">
                          <a:effectLst/>
                        </a:rPr>
                        <a:t>Home: Who lives at home with you? What is your house like? </a:t>
                      </a:r>
                      <a:endParaRPr lang="en-US" sz="1800" b="0" i="0">
                        <a:effectLst/>
                      </a:endParaRPr>
                    </a:p>
                  </a:txBody>
                  <a:tcPr/>
                </a:tc>
                <a:tc>
                  <a:txBody>
                    <a:bodyPr/>
                    <a:lstStyle/>
                    <a:p>
                      <a:pPr algn="l" rtl="0" fontAlgn="base"/>
                      <a:r>
                        <a:rPr lang="en-US" sz="1800">
                          <a:effectLst/>
                        </a:rPr>
                        <a:t>Chronic physical or mental health problems, &gt;3 young children, single parent </a:t>
                      </a:r>
                    </a:p>
                    <a:p>
                      <a:pPr algn="l" rtl="0" fontAlgn="base"/>
                      <a:r>
                        <a:rPr lang="en-US" sz="1800">
                          <a:effectLst/>
                        </a:rPr>
                        <a:t>Housing concerns: pests, leaks</a:t>
                      </a:r>
                      <a:r>
                        <a:rPr lang="en-US" sz="1800" u="sng">
                          <a:effectLst/>
                        </a:rPr>
                        <a:t>,</a:t>
                      </a:r>
                      <a:r>
                        <a:rPr lang="en-US" sz="1800">
                          <a:effectLst/>
                        </a:rPr>
                        <a:t> </a:t>
                      </a:r>
                      <a:r>
                        <a:rPr lang="en-US" sz="1800" err="1">
                          <a:effectLst/>
                        </a:rPr>
                        <a:t>mould</a:t>
                      </a:r>
                      <a:r>
                        <a:rPr lang="en-US" sz="1800">
                          <a:effectLst/>
                        </a:rPr>
                        <a:t>, cold, overcrowding </a:t>
                      </a:r>
                      <a:endParaRPr lang="en-US" sz="1800" b="0" i="0">
                        <a:effectLst/>
                      </a:endParaRPr>
                    </a:p>
                  </a:txBody>
                  <a:tcPr/>
                </a:tc>
                <a:extLst>
                  <a:ext uri="{0D108BD9-81ED-4DB2-BD59-A6C34878D82A}">
                    <a16:rowId xmlns:a16="http://schemas.microsoft.com/office/drawing/2014/main" val="1161072270"/>
                  </a:ext>
                </a:extLst>
              </a:tr>
              <a:tr h="993944">
                <a:tc>
                  <a:txBody>
                    <a:bodyPr/>
                    <a:lstStyle/>
                    <a:p>
                      <a:pPr algn="l" rtl="0" fontAlgn="base"/>
                      <a:r>
                        <a:rPr lang="en-US" sz="1800">
                          <a:effectLst/>
                        </a:rPr>
                        <a:t>Employment/Education </a:t>
                      </a:r>
                    </a:p>
                    <a:p>
                      <a:pPr algn="l" rtl="0" fontAlgn="base"/>
                      <a:r>
                        <a:rPr lang="en-US" sz="1800">
                          <a:effectLst/>
                        </a:rPr>
                        <a:t>Do you work? What is your job? </a:t>
                      </a:r>
                    </a:p>
                    <a:p>
                      <a:pPr algn="l" rtl="0" fontAlgn="base"/>
                      <a:r>
                        <a:rPr lang="en-US" sz="1800">
                          <a:effectLst/>
                        </a:rPr>
                        <a:t>How is your child doing at school? </a:t>
                      </a:r>
                      <a:endParaRPr lang="en-US" sz="1800" b="0" i="0">
                        <a:effectLst/>
                      </a:endParaRPr>
                    </a:p>
                  </a:txBody>
                  <a:tcPr/>
                </a:tc>
                <a:tc>
                  <a:txBody>
                    <a:bodyPr/>
                    <a:lstStyle/>
                    <a:p>
                      <a:pPr algn="l" rtl="0" fontAlgn="base"/>
                      <a:r>
                        <a:rPr lang="en-US" sz="1800">
                          <a:effectLst/>
                        </a:rPr>
                        <a:t>-Unemployment/low income, asylum seekers, </a:t>
                      </a:r>
                      <a:r>
                        <a:rPr lang="en-US" sz="1800" err="1">
                          <a:effectLst/>
                        </a:rPr>
                        <a:t>travellers</a:t>
                      </a:r>
                      <a:r>
                        <a:rPr lang="en-US" sz="1800">
                          <a:effectLst/>
                        </a:rPr>
                        <a:t>. </a:t>
                      </a:r>
                    </a:p>
                    <a:p>
                      <a:pPr algn="l" rtl="0" fontAlgn="base"/>
                      <a:r>
                        <a:rPr lang="en-US" sz="1800">
                          <a:effectLst/>
                        </a:rPr>
                        <a:t>-Developmental delay, poor school attainment, poor attendance </a:t>
                      </a:r>
                      <a:endParaRPr lang="en-US" sz="1800" b="0" i="0">
                        <a:effectLst/>
                      </a:endParaRPr>
                    </a:p>
                  </a:txBody>
                  <a:tcPr/>
                </a:tc>
                <a:extLst>
                  <a:ext uri="{0D108BD9-81ED-4DB2-BD59-A6C34878D82A}">
                    <a16:rowId xmlns:a16="http://schemas.microsoft.com/office/drawing/2014/main" val="833248593"/>
                  </a:ext>
                </a:extLst>
              </a:tr>
              <a:tr h="942972">
                <a:tc>
                  <a:txBody>
                    <a:bodyPr/>
                    <a:lstStyle/>
                    <a:p>
                      <a:pPr algn="l" rtl="0" fontAlgn="base"/>
                      <a:r>
                        <a:rPr lang="en-US" sz="1800">
                          <a:effectLst/>
                        </a:rPr>
                        <a:t>Activities: Do you have any hobbies? Have you been on holiday in the last year? </a:t>
                      </a:r>
                      <a:endParaRPr lang="en-US" sz="1800" b="0" i="0">
                        <a:effectLst/>
                      </a:endParaRPr>
                    </a:p>
                  </a:txBody>
                  <a:tcPr/>
                </a:tc>
                <a:tc>
                  <a:txBody>
                    <a:bodyPr/>
                    <a:lstStyle/>
                    <a:p>
                      <a:pPr algn="l" rtl="0" fontAlgn="base"/>
                      <a:r>
                        <a:rPr lang="en-US" sz="1800">
                          <a:effectLst/>
                        </a:rPr>
                        <a:t>-Lack of disposable income for hobbies, holidays or transport </a:t>
                      </a:r>
                    </a:p>
                    <a:p>
                      <a:pPr algn="l" rtl="0" fontAlgn="base"/>
                      <a:r>
                        <a:rPr lang="en-US" sz="1800">
                          <a:effectLst/>
                        </a:rPr>
                        <a:t>-Social isolation </a:t>
                      </a:r>
                      <a:endParaRPr lang="en-US" sz="1800" b="0" i="0">
                        <a:effectLst/>
                      </a:endParaRPr>
                    </a:p>
                  </a:txBody>
                  <a:tcPr/>
                </a:tc>
                <a:extLst>
                  <a:ext uri="{0D108BD9-81ED-4DB2-BD59-A6C34878D82A}">
                    <a16:rowId xmlns:a16="http://schemas.microsoft.com/office/drawing/2014/main" val="2181367229"/>
                  </a:ext>
                </a:extLst>
              </a:tr>
              <a:tr h="1274286">
                <a:tc>
                  <a:txBody>
                    <a:bodyPr/>
                    <a:lstStyle/>
                    <a:p>
                      <a:pPr algn="l" rtl="0" fontAlgn="base"/>
                      <a:r>
                        <a:rPr lang="en-US" sz="1800">
                          <a:effectLst/>
                        </a:rPr>
                        <a:t>Diet: What did you eat yesterday? </a:t>
                      </a:r>
                    </a:p>
                    <a:p>
                      <a:pPr algn="l" rtl="0" fontAlgn="base"/>
                      <a:r>
                        <a:rPr lang="en-US" sz="1800">
                          <a:effectLst/>
                        </a:rPr>
                        <a:t>In the last year, have you worried that your food would run out before you got money to buy more? </a:t>
                      </a:r>
                      <a:endParaRPr lang="en-US" sz="1800" b="0" i="0">
                        <a:effectLst/>
                      </a:endParaRPr>
                    </a:p>
                  </a:txBody>
                  <a:tcPr/>
                </a:tc>
                <a:tc>
                  <a:txBody>
                    <a:bodyPr/>
                    <a:lstStyle/>
                    <a:p>
                      <a:pPr algn="l" rtl="0" fontAlgn="base"/>
                      <a:r>
                        <a:rPr lang="en-US" sz="1800">
                          <a:effectLst/>
                        </a:rPr>
                        <a:t>-Lack of (healthy) food, unable to afford fresh fruit and vegetables </a:t>
                      </a:r>
                    </a:p>
                    <a:p>
                      <a:pPr algn="l" rtl="0" fontAlgn="base"/>
                      <a:r>
                        <a:rPr lang="en-US" sz="1800">
                          <a:effectLst/>
                        </a:rPr>
                        <a:t>-Parents missing meals to feed children </a:t>
                      </a:r>
                    </a:p>
                    <a:p>
                      <a:pPr algn="l" rtl="0" fontAlgn="base"/>
                      <a:r>
                        <a:rPr lang="en-US" sz="1800">
                          <a:effectLst/>
                        </a:rPr>
                        <a:t>-Free school meals </a:t>
                      </a:r>
                    </a:p>
                    <a:p>
                      <a:pPr algn="l" rtl="0" fontAlgn="base"/>
                      <a:r>
                        <a:rPr lang="en-US" sz="1800">
                          <a:effectLst/>
                        </a:rPr>
                        <a:t>-Foodbank use </a:t>
                      </a:r>
                      <a:endParaRPr lang="en-US" sz="1800" b="0" i="0">
                        <a:effectLst/>
                      </a:endParaRPr>
                    </a:p>
                  </a:txBody>
                  <a:tcPr/>
                </a:tc>
                <a:extLst>
                  <a:ext uri="{0D108BD9-81ED-4DB2-BD59-A6C34878D82A}">
                    <a16:rowId xmlns:a16="http://schemas.microsoft.com/office/drawing/2014/main" val="380327851"/>
                  </a:ext>
                </a:extLst>
              </a:tr>
              <a:tr h="1452686">
                <a:tc>
                  <a:txBody>
                    <a:bodyPr/>
                    <a:lstStyle/>
                    <a:p>
                      <a:pPr algn="l" rtl="0" fontAlgn="base"/>
                      <a:r>
                        <a:rPr lang="en-US" sz="1800">
                          <a:effectLst/>
                        </a:rPr>
                        <a:t>Safeguarding/Support </a:t>
                      </a:r>
                    </a:p>
                    <a:p>
                      <a:pPr algn="l" rtl="0" fontAlgn="base"/>
                      <a:r>
                        <a:rPr lang="en-US" sz="1800">
                          <a:effectLst/>
                        </a:rPr>
                        <a:t>Have you ever had a social worker? Has anyone ever hurt or threatened you? </a:t>
                      </a:r>
                      <a:endParaRPr lang="en-US" sz="1800" b="0" i="0">
                        <a:effectLst/>
                      </a:endParaRPr>
                    </a:p>
                  </a:txBody>
                  <a:tcPr/>
                </a:tc>
                <a:tc>
                  <a:txBody>
                    <a:bodyPr/>
                    <a:lstStyle/>
                    <a:p>
                      <a:pPr algn="l" rtl="0" fontAlgn="base"/>
                      <a:r>
                        <a:rPr lang="en-US" sz="1800">
                          <a:effectLst/>
                        </a:rPr>
                        <a:t>-Reasons for social worker could give insight into current and previous vulnerabilities. Consider what support they already have? Are they receiving benefits? </a:t>
                      </a:r>
                    </a:p>
                    <a:p>
                      <a:pPr algn="l" rtl="0" fontAlgn="base"/>
                      <a:r>
                        <a:rPr lang="en-US" sz="1800">
                          <a:effectLst/>
                        </a:rPr>
                        <a:t>-Physical, emotional, sexual abuse or neglect </a:t>
                      </a:r>
                      <a:r>
                        <a:rPr lang="en-US" sz="1800" strike="sngStrike">
                          <a:effectLst/>
                        </a:rPr>
                        <a:t> </a:t>
                      </a:r>
                      <a:r>
                        <a:rPr lang="en-US" sz="1800">
                          <a:effectLst/>
                        </a:rPr>
                        <a:t>warrants further investigation and referral as per local pathways. </a:t>
                      </a:r>
                      <a:endParaRPr lang="en-US" sz="1800" b="0" i="0">
                        <a:effectLst/>
                      </a:endParaRPr>
                    </a:p>
                  </a:txBody>
                  <a:tcPr/>
                </a:tc>
                <a:extLst>
                  <a:ext uri="{0D108BD9-81ED-4DB2-BD59-A6C34878D82A}">
                    <a16:rowId xmlns:a16="http://schemas.microsoft.com/office/drawing/2014/main" val="379447571"/>
                  </a:ext>
                </a:extLst>
              </a:tr>
            </a:tbl>
          </a:graphicData>
        </a:graphic>
      </p:graphicFrame>
    </p:spTree>
    <p:extLst>
      <p:ext uri="{BB962C8B-B14F-4D97-AF65-F5344CB8AC3E}">
        <p14:creationId xmlns:p14="http://schemas.microsoft.com/office/powerpoint/2010/main" val="250854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erson standing in front of a door&#10;&#10;Description automatically generated">
            <a:extLst>
              <a:ext uri="{FF2B5EF4-FFF2-40B4-BE49-F238E27FC236}">
                <a16:creationId xmlns:a16="http://schemas.microsoft.com/office/drawing/2014/main" id="{EA3437EE-A056-4F6D-B0DF-EF25E67D794E}"/>
              </a:ext>
            </a:extLst>
          </p:cNvPr>
          <p:cNvPicPr>
            <a:picLocks noGrp="1" noChangeAspect="1"/>
          </p:cNvPicPr>
          <p:nvPr>
            <p:ph idx="1"/>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005620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BDCE-CA7C-432C-9AF0-0D09766720E3}"/>
              </a:ext>
            </a:extLst>
          </p:cNvPr>
          <p:cNvSpPr>
            <a:spLocks noGrp="1"/>
          </p:cNvSpPr>
          <p:nvPr>
            <p:ph type="title"/>
          </p:nvPr>
        </p:nvSpPr>
        <p:spPr/>
        <p:txBody>
          <a:bodyPr/>
          <a:lstStyle/>
          <a:p>
            <a:r>
              <a:rPr lang="en-US">
                <a:cs typeface="Calibri Light"/>
              </a:rPr>
              <a:t>Key questions</a:t>
            </a:r>
            <a:endParaRPr lang="en-US"/>
          </a:p>
        </p:txBody>
      </p:sp>
      <p:sp>
        <p:nvSpPr>
          <p:cNvPr id="3" name="Content Placeholder 2">
            <a:extLst>
              <a:ext uri="{FF2B5EF4-FFF2-40B4-BE49-F238E27FC236}">
                <a16:creationId xmlns:a16="http://schemas.microsoft.com/office/drawing/2014/main" id="{5B8E3AEF-289B-47A5-A89F-6615C724AD87}"/>
              </a:ext>
            </a:extLst>
          </p:cNvPr>
          <p:cNvSpPr>
            <a:spLocks noGrp="1"/>
          </p:cNvSpPr>
          <p:nvPr>
            <p:ph idx="1"/>
          </p:nvPr>
        </p:nvSpPr>
        <p:spPr/>
        <p:txBody>
          <a:bodyPr vert="horz" lIns="91440" tIns="45720" rIns="91440" bIns="45720" rtlCol="0" anchor="t">
            <a:normAutofit/>
          </a:bodyPr>
          <a:lstStyle/>
          <a:p>
            <a:pPr marL="0" indent="0">
              <a:buNone/>
            </a:pPr>
            <a:r>
              <a:rPr lang="en-US">
                <a:cs typeface="Calibri" panose="020F0502020204030204"/>
              </a:rPr>
              <a:t>The following questions are asked to all parents at registration in ED:</a:t>
            </a:r>
          </a:p>
          <a:p>
            <a:pPr marL="514350" indent="-514350">
              <a:buAutoNum type="arabicPeriod"/>
            </a:pPr>
            <a:r>
              <a:rPr lang="en-US">
                <a:cs typeface="Calibri" panose="020F0502020204030204"/>
              </a:rPr>
              <a:t>Do you have difficulty making ends meet at the end of the month?</a:t>
            </a:r>
          </a:p>
          <a:p>
            <a:pPr marL="514350" indent="-514350">
              <a:buAutoNum type="arabicPeriod"/>
            </a:pPr>
            <a:r>
              <a:rPr lang="en-US">
                <a:cs typeface="Calibri" panose="020F0502020204030204"/>
              </a:rPr>
              <a:t>Do you receive milk vouchers, free school meals or free prescriptions?</a:t>
            </a:r>
          </a:p>
          <a:p>
            <a:pPr marL="514350" indent="-514350">
              <a:buAutoNum type="arabicPeriod"/>
            </a:pPr>
            <a:r>
              <a:rPr lang="en-US">
                <a:cs typeface="Calibri" panose="020F0502020204030204"/>
              </a:rPr>
              <a:t>Do you worry that your housing is affecting your child's health? </a:t>
            </a:r>
          </a:p>
          <a:p>
            <a:pPr marL="514350" indent="-514350">
              <a:buAutoNum type="arabicPeriod"/>
            </a:pPr>
            <a:endParaRPr lang="en-US">
              <a:cs typeface="Calibri" panose="020F0502020204030204"/>
            </a:endParaRPr>
          </a:p>
          <a:p>
            <a:pPr marL="0" indent="0">
              <a:buNone/>
            </a:pPr>
            <a:endParaRPr lang="en-US">
              <a:cs typeface="Calibri" panose="020F0502020204030204"/>
            </a:endParaRPr>
          </a:p>
        </p:txBody>
      </p:sp>
    </p:spTree>
    <p:extLst>
      <p:ext uri="{BB962C8B-B14F-4D97-AF65-F5344CB8AC3E}">
        <p14:creationId xmlns:p14="http://schemas.microsoft.com/office/powerpoint/2010/main" val="589102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90906B-7163-4520-AC62-04B613F2D64B}"/>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5200"/>
              <a:t>Self-identification</a:t>
            </a:r>
          </a:p>
        </p:txBody>
      </p:sp>
      <p:pic>
        <p:nvPicPr>
          <p:cNvPr id="4" name="Picture 4" descr="Text&#10;&#10;Description automatically generated">
            <a:extLst>
              <a:ext uri="{FF2B5EF4-FFF2-40B4-BE49-F238E27FC236}">
                <a16:creationId xmlns:a16="http://schemas.microsoft.com/office/drawing/2014/main" id="{EE5E1EA6-6B03-4DFD-AB04-9C5F6E972FE6}"/>
              </a:ext>
            </a:extLst>
          </p:cNvPr>
          <p:cNvPicPr>
            <a:picLocks noGrp="1" noChangeAspect="1"/>
          </p:cNvPicPr>
          <p:nvPr>
            <p:ph idx="1"/>
          </p:nvPr>
        </p:nvPicPr>
        <p:blipFill rotWithShape="1">
          <a:blip r:embed="rId3"/>
          <a:srcRect t="8750" r="-1" b="18574"/>
          <a:stretch/>
        </p:blipFill>
        <p:spPr>
          <a:xfrm>
            <a:off x="838200" y="1845426"/>
            <a:ext cx="10512547" cy="4450303"/>
          </a:xfrm>
          <a:prstGeom prst="rect">
            <a:avLst/>
          </a:prstGeom>
        </p:spPr>
      </p:pic>
    </p:spTree>
    <p:extLst>
      <p:ext uri="{BB962C8B-B14F-4D97-AF65-F5344CB8AC3E}">
        <p14:creationId xmlns:p14="http://schemas.microsoft.com/office/powerpoint/2010/main" val="985415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8F6ABA-E265-4F27-8C28-5FF5E2A404B2}"/>
              </a:ext>
            </a:extLst>
          </p:cNvPr>
          <p:cNvSpPr>
            <a:spLocks noGrp="1"/>
          </p:cNvSpPr>
          <p:nvPr>
            <p:ph type="title"/>
          </p:nvPr>
        </p:nvSpPr>
        <p:spPr>
          <a:xfrm>
            <a:off x="838200" y="562271"/>
            <a:ext cx="10515600" cy="1128417"/>
          </a:xfrm>
        </p:spPr>
        <p:txBody>
          <a:bodyPr vert="horz" lIns="91440" tIns="45720" rIns="91440" bIns="45720" rtlCol="0" anchor="ctr">
            <a:normAutofit/>
          </a:bodyPr>
          <a:lstStyle/>
          <a:p>
            <a:r>
              <a:rPr lang="en-US" sz="5200"/>
              <a:t>What would parents prefer? </a:t>
            </a:r>
          </a:p>
        </p:txBody>
      </p:sp>
      <p:pic>
        <p:nvPicPr>
          <p:cNvPr id="4" name="Picture 4" descr="A picture containing person, child, little, small&#10;&#10;Description automatically generated">
            <a:extLst>
              <a:ext uri="{FF2B5EF4-FFF2-40B4-BE49-F238E27FC236}">
                <a16:creationId xmlns:a16="http://schemas.microsoft.com/office/drawing/2014/main" id="{54CF8943-9B91-487B-8CFE-67E88EA6509E}"/>
              </a:ext>
            </a:extLst>
          </p:cNvPr>
          <p:cNvPicPr>
            <a:picLocks noGrp="1" noChangeAspect="1"/>
          </p:cNvPicPr>
          <p:nvPr>
            <p:ph idx="1"/>
          </p:nvPr>
        </p:nvPicPr>
        <p:blipFill rotWithShape="1">
          <a:blip r:embed="rId3"/>
          <a:srcRect t="12996" r="-1" b="23583"/>
          <a:stretch/>
        </p:blipFill>
        <p:spPr>
          <a:xfrm>
            <a:off x="838200" y="1845426"/>
            <a:ext cx="10512547" cy="4450303"/>
          </a:xfrm>
          <a:prstGeom prst="rect">
            <a:avLst/>
          </a:prstGeom>
        </p:spPr>
      </p:pic>
    </p:spTree>
    <p:extLst>
      <p:ext uri="{BB962C8B-B14F-4D97-AF65-F5344CB8AC3E}">
        <p14:creationId xmlns:p14="http://schemas.microsoft.com/office/powerpoint/2010/main" val="1262661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C4C0-BB69-4DBC-91E3-97363EF80B93}"/>
              </a:ext>
            </a:extLst>
          </p:cNvPr>
          <p:cNvSpPr>
            <a:spLocks noGrp="1"/>
          </p:cNvSpPr>
          <p:nvPr>
            <p:ph type="title"/>
          </p:nvPr>
        </p:nvSpPr>
        <p:spPr/>
        <p:txBody>
          <a:bodyPr/>
          <a:lstStyle/>
          <a:p>
            <a:r>
              <a:rPr lang="en-GB" dirty="0"/>
              <a:t>My job is to treat Nathanial’s asthma…its not working</a:t>
            </a:r>
          </a:p>
        </p:txBody>
      </p:sp>
      <p:pic>
        <p:nvPicPr>
          <p:cNvPr id="7" name="Content Placeholder 6">
            <a:extLst>
              <a:ext uri="{FF2B5EF4-FFF2-40B4-BE49-F238E27FC236}">
                <a16:creationId xmlns:a16="http://schemas.microsoft.com/office/drawing/2014/main" id="{0B11308D-E680-4139-A61F-3CC4B67863C1}"/>
              </a:ext>
            </a:extLst>
          </p:cNvPr>
          <p:cNvPicPr>
            <a:picLocks noGrp="1" noChangeAspect="1"/>
          </p:cNvPicPr>
          <p:nvPr>
            <p:ph idx="1"/>
          </p:nvPr>
        </p:nvPicPr>
        <p:blipFill>
          <a:blip r:embed="rId2"/>
          <a:stretch>
            <a:fillRect/>
          </a:stretch>
        </p:blipFill>
        <p:spPr>
          <a:xfrm>
            <a:off x="7483267" y="1927225"/>
            <a:ext cx="3402746" cy="4351338"/>
          </a:xfrm>
          <a:prstGeom prst="rect">
            <a:avLst/>
          </a:prstGeom>
        </p:spPr>
      </p:pic>
      <p:pic>
        <p:nvPicPr>
          <p:cNvPr id="8" name="Picture 7">
            <a:extLst>
              <a:ext uri="{FF2B5EF4-FFF2-40B4-BE49-F238E27FC236}">
                <a16:creationId xmlns:a16="http://schemas.microsoft.com/office/drawing/2014/main" id="{D757A62A-4175-4899-97BC-1F920488F418}"/>
              </a:ext>
            </a:extLst>
          </p:cNvPr>
          <p:cNvPicPr>
            <a:picLocks noChangeAspect="1"/>
          </p:cNvPicPr>
          <p:nvPr/>
        </p:nvPicPr>
        <p:blipFill>
          <a:blip r:embed="rId3"/>
          <a:stretch>
            <a:fillRect/>
          </a:stretch>
        </p:blipFill>
        <p:spPr>
          <a:xfrm>
            <a:off x="838200" y="2062480"/>
            <a:ext cx="4762500" cy="3810000"/>
          </a:xfrm>
          <a:prstGeom prst="rect">
            <a:avLst/>
          </a:prstGeom>
        </p:spPr>
      </p:pic>
    </p:spTree>
    <p:extLst>
      <p:ext uri="{BB962C8B-B14F-4D97-AF65-F5344CB8AC3E}">
        <p14:creationId xmlns:p14="http://schemas.microsoft.com/office/powerpoint/2010/main" val="363485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AC5A-15C9-47C6-AAF8-3BA6CDB4D120}"/>
              </a:ext>
            </a:extLst>
          </p:cNvPr>
          <p:cNvSpPr>
            <a:spLocks noGrp="1"/>
          </p:cNvSpPr>
          <p:nvPr>
            <p:ph type="title"/>
          </p:nvPr>
        </p:nvSpPr>
        <p:spPr/>
        <p:txBody>
          <a:bodyPr/>
          <a:lstStyle/>
          <a:p>
            <a:r>
              <a:rPr lang="en-US">
                <a:cs typeface="Calibri Light"/>
              </a:rPr>
              <a:t>Responding to poverty in healthcare settings </a:t>
            </a:r>
            <a:endParaRPr lang="en-US"/>
          </a:p>
        </p:txBody>
      </p:sp>
      <p:sp>
        <p:nvSpPr>
          <p:cNvPr id="3" name="Content Placeholder 2">
            <a:extLst>
              <a:ext uri="{FF2B5EF4-FFF2-40B4-BE49-F238E27FC236}">
                <a16:creationId xmlns:a16="http://schemas.microsoft.com/office/drawing/2014/main" id="{12EFF41D-913E-4AFF-A976-AD5E05174A37}"/>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cs typeface="Calibri" panose="020F0502020204030204"/>
              </a:rPr>
              <a:t>Emergency relief</a:t>
            </a:r>
            <a:endParaRPr lang="en-US" dirty="0"/>
          </a:p>
          <a:p>
            <a:pPr marL="514350" indent="-514350">
              <a:buAutoNum type="arabicPeriod"/>
            </a:pPr>
            <a:r>
              <a:rPr lang="en-US" dirty="0">
                <a:cs typeface="Calibri" panose="020F0502020204030204"/>
              </a:rPr>
              <a:t>1,2,3 fight inequality leaflet </a:t>
            </a:r>
          </a:p>
          <a:p>
            <a:pPr marL="514350" indent="-514350">
              <a:buAutoNum type="arabicPeriod"/>
            </a:pPr>
            <a:r>
              <a:rPr lang="en-US" dirty="0">
                <a:cs typeface="Calibri" panose="020F0502020204030204"/>
              </a:rPr>
              <a:t>Linking with social prescribers in primary care</a:t>
            </a:r>
          </a:p>
          <a:p>
            <a:pPr marL="0" indent="0">
              <a:buNone/>
            </a:pPr>
            <a:endParaRPr lang="en-US" dirty="0">
              <a:cs typeface="Calibri" panose="020F0502020204030204"/>
            </a:endParaRPr>
          </a:p>
          <a:p>
            <a:pPr marL="0" indent="0">
              <a:buNone/>
            </a:pPr>
            <a:r>
              <a:rPr lang="en-US" dirty="0">
                <a:cs typeface="Calibri" panose="020F0502020204030204"/>
              </a:rPr>
              <a:t>Special considerations for migrant families </a:t>
            </a:r>
            <a:endParaRPr lang="en-US" dirty="0"/>
          </a:p>
        </p:txBody>
      </p:sp>
    </p:spTree>
    <p:extLst>
      <p:ext uri="{BB962C8B-B14F-4D97-AF65-F5344CB8AC3E}">
        <p14:creationId xmlns:p14="http://schemas.microsoft.com/office/powerpoint/2010/main" val="1544799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0AD3B6-9DD2-466A-B84B-DB9435A6ABF9}"/>
              </a:ext>
            </a:extLst>
          </p:cNvPr>
          <p:cNvSpPr>
            <a:spLocks noGrp="1"/>
          </p:cNvSpPr>
          <p:nvPr>
            <p:ph type="title"/>
          </p:nvPr>
        </p:nvSpPr>
        <p:spPr>
          <a:xfrm>
            <a:off x="838200" y="728662"/>
            <a:ext cx="3785513" cy="3728853"/>
          </a:xfrm>
          <a:noFill/>
        </p:spPr>
        <p:txBody>
          <a:bodyPr vert="horz" lIns="91440" tIns="45720" rIns="91440" bIns="45720" rtlCol="0" anchor="b">
            <a:normAutofit/>
          </a:bodyPr>
          <a:lstStyle/>
          <a:p>
            <a:r>
              <a:rPr lang="en-US" sz="5200" dirty="0"/>
              <a:t>Emergency relief </a:t>
            </a:r>
          </a:p>
        </p:txBody>
      </p:sp>
      <p:pic>
        <p:nvPicPr>
          <p:cNvPr id="4" name="Picture 4" descr="Logo&#10;&#10;Description automatically generated">
            <a:extLst>
              <a:ext uri="{FF2B5EF4-FFF2-40B4-BE49-F238E27FC236}">
                <a16:creationId xmlns:a16="http://schemas.microsoft.com/office/drawing/2014/main" id="{2397893D-FB22-422D-81BE-7B81D5E2CDE1}"/>
              </a:ext>
            </a:extLst>
          </p:cNvPr>
          <p:cNvPicPr>
            <a:picLocks noGrp="1" noChangeAspect="1"/>
          </p:cNvPicPr>
          <p:nvPr>
            <p:ph idx="1"/>
          </p:nvPr>
        </p:nvPicPr>
        <p:blipFill rotWithShape="1">
          <a:blip r:embed="rId3"/>
          <a:srcRect t="3520" b="8071"/>
          <a:stretch/>
        </p:blipFill>
        <p:spPr>
          <a:xfrm>
            <a:off x="5009505" y="10"/>
            <a:ext cx="7182495" cy="6857990"/>
          </a:xfrm>
          <a:prstGeom prst="rect">
            <a:avLst/>
          </a:prstGeom>
        </p:spPr>
      </p:pic>
    </p:spTree>
    <p:extLst>
      <p:ext uri="{BB962C8B-B14F-4D97-AF65-F5344CB8AC3E}">
        <p14:creationId xmlns:p14="http://schemas.microsoft.com/office/powerpoint/2010/main" val="4260011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F79CFC8-9CB6-4FB1-96EE-B4FF3ABEE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387F010-4E30-4C1D-AF22-334D74F3889B}"/>
              </a:ext>
            </a:extLst>
          </p:cNvPr>
          <p:cNvSpPr>
            <a:spLocks noGrp="1"/>
          </p:cNvSpPr>
          <p:nvPr>
            <p:ph type="title"/>
          </p:nvPr>
        </p:nvSpPr>
        <p:spPr>
          <a:xfrm>
            <a:off x="5003096" y="728905"/>
            <a:ext cx="6350699" cy="3615454"/>
          </a:xfrm>
          <a:noFill/>
        </p:spPr>
        <p:txBody>
          <a:bodyPr vert="horz" lIns="91440" tIns="45720" rIns="91440" bIns="45720" rtlCol="0" anchor="b">
            <a:normAutofit/>
          </a:bodyPr>
          <a:lstStyle/>
          <a:p>
            <a:r>
              <a:rPr lang="en-US" sz="5200">
                <a:cs typeface="Calibri Light"/>
              </a:rPr>
              <a:t>1,2,3 fight inequality </a:t>
            </a:r>
          </a:p>
        </p:txBody>
      </p:sp>
      <p:pic>
        <p:nvPicPr>
          <p:cNvPr id="8" name="Picture 8" descr="A picture containing text&#10;&#10;Description automatically generated">
            <a:extLst>
              <a:ext uri="{FF2B5EF4-FFF2-40B4-BE49-F238E27FC236}">
                <a16:creationId xmlns:a16="http://schemas.microsoft.com/office/drawing/2014/main" id="{5A79A3ED-5B1B-469F-81D4-8F24F3F488A8}"/>
              </a:ext>
            </a:extLst>
          </p:cNvPr>
          <p:cNvPicPr>
            <a:picLocks noGrp="1" noChangeAspect="1"/>
          </p:cNvPicPr>
          <p:nvPr>
            <p:ph type="pic" idx="1"/>
          </p:nvPr>
        </p:nvPicPr>
        <p:blipFill rotWithShape="1">
          <a:blip r:embed="rId3"/>
          <a:srcRect b="1406"/>
          <a:stretch/>
        </p:blipFill>
        <p:spPr>
          <a:xfrm>
            <a:off x="831987" y="728907"/>
            <a:ext cx="3806645" cy="5400184"/>
          </a:xfrm>
          <a:prstGeom prst="rect">
            <a:avLst/>
          </a:prstGeom>
        </p:spPr>
      </p:pic>
      <p:sp>
        <p:nvSpPr>
          <p:cNvPr id="7" name="Text Placeholder 6">
            <a:extLst>
              <a:ext uri="{FF2B5EF4-FFF2-40B4-BE49-F238E27FC236}">
                <a16:creationId xmlns:a16="http://schemas.microsoft.com/office/drawing/2014/main" id="{0805969C-3AF0-4D7C-AFCC-75339ADD3F4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879345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00D5D-62FB-43EB-A549-B5FF5D7ED6DA}"/>
              </a:ext>
            </a:extLst>
          </p:cNvPr>
          <p:cNvSpPr>
            <a:spLocks noGrp="1"/>
          </p:cNvSpPr>
          <p:nvPr>
            <p:ph type="title"/>
          </p:nvPr>
        </p:nvSpPr>
        <p:spPr>
          <a:xfrm>
            <a:off x="6413111" y="640081"/>
            <a:ext cx="5138808" cy="3352473"/>
          </a:xfrm>
          <a:noFill/>
        </p:spPr>
        <p:txBody>
          <a:bodyPr vert="horz" lIns="91440" tIns="45720" rIns="91440" bIns="45720" rtlCol="0" anchor="b">
            <a:normAutofit/>
          </a:bodyPr>
          <a:lstStyle/>
          <a:p>
            <a:pPr algn="ctr"/>
            <a:r>
              <a:rPr lang="en-US" sz="6000" kern="1200">
                <a:solidFill>
                  <a:schemeClr val="tx1"/>
                </a:solidFill>
                <a:latin typeface="+mj-lt"/>
                <a:ea typeface="+mj-ea"/>
                <a:cs typeface="+mj-cs"/>
              </a:rPr>
              <a:t>Social prescribing </a:t>
            </a:r>
          </a:p>
        </p:txBody>
      </p:sp>
      <p:sp>
        <p:nvSpPr>
          <p:cNvPr id="10" name="Rectangle 9">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dicine">
            <a:extLst>
              <a:ext uri="{FF2B5EF4-FFF2-40B4-BE49-F238E27FC236}">
                <a16:creationId xmlns:a16="http://schemas.microsoft.com/office/drawing/2014/main" id="{78200D6E-7AF0-419E-B17F-D9A55273B1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6500" y="1344157"/>
            <a:ext cx="4169664" cy="4169664"/>
          </a:xfrm>
          <a:prstGeom prst="rect">
            <a:avLst/>
          </a:prstGeom>
          <a:effectLst/>
        </p:spPr>
      </p:pic>
    </p:spTree>
    <p:extLst>
      <p:ext uri="{BB962C8B-B14F-4D97-AF65-F5344CB8AC3E}">
        <p14:creationId xmlns:p14="http://schemas.microsoft.com/office/powerpoint/2010/main" val="282751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99968-241A-45F9-A497-30B55885E37D}"/>
              </a:ext>
            </a:extLst>
          </p:cNvPr>
          <p:cNvSpPr>
            <a:spLocks noGrp="1"/>
          </p:cNvSpPr>
          <p:nvPr>
            <p:ph type="title"/>
          </p:nvPr>
        </p:nvSpPr>
        <p:spPr>
          <a:xfrm>
            <a:off x="838199" y="548464"/>
            <a:ext cx="3807187" cy="2228074"/>
          </a:xfrm>
        </p:spPr>
        <p:txBody>
          <a:bodyPr>
            <a:normAutofit/>
          </a:bodyPr>
          <a:lstStyle/>
          <a:p>
            <a:r>
              <a:rPr lang="en-US" sz="3700">
                <a:ea typeface="+mj-lt"/>
                <a:cs typeface="+mj-lt"/>
              </a:rPr>
              <a:t>Special considerations for migrant families </a:t>
            </a:r>
            <a:endParaRPr lang="en-US" sz="3700"/>
          </a:p>
        </p:txBody>
      </p:sp>
      <p:sp>
        <p:nvSpPr>
          <p:cNvPr id="3" name="Content Placeholder 2">
            <a:extLst>
              <a:ext uri="{FF2B5EF4-FFF2-40B4-BE49-F238E27FC236}">
                <a16:creationId xmlns:a16="http://schemas.microsoft.com/office/drawing/2014/main" id="{49B51AA8-AC2D-4791-9A72-282705278D70}"/>
              </a:ext>
            </a:extLst>
          </p:cNvPr>
          <p:cNvSpPr>
            <a:spLocks noGrp="1"/>
          </p:cNvSpPr>
          <p:nvPr>
            <p:ph idx="1"/>
          </p:nvPr>
        </p:nvSpPr>
        <p:spPr>
          <a:xfrm>
            <a:off x="838201" y="2962279"/>
            <a:ext cx="3799425" cy="3143241"/>
          </a:xfrm>
        </p:spPr>
        <p:txBody>
          <a:bodyPr vert="horz" lIns="91440" tIns="45720" rIns="91440" bIns="45720" rtlCol="0" anchor="t">
            <a:normAutofit/>
          </a:bodyPr>
          <a:lstStyle/>
          <a:p>
            <a:r>
              <a:rPr lang="en-US" sz="2000">
                <a:cs typeface="Calibri"/>
              </a:rPr>
              <a:t>RCPCH Guidance: Rights to access healthcare November 2020</a:t>
            </a:r>
          </a:p>
          <a:p>
            <a:r>
              <a:rPr lang="en-US" sz="2000">
                <a:cs typeface="Calibri"/>
              </a:rPr>
              <a:t>List of organizations that can support families with no recourse to public funds, offer legal services and more. </a:t>
            </a:r>
          </a:p>
          <a:p>
            <a:pPr marL="0" indent="0">
              <a:buNone/>
            </a:pPr>
            <a:endParaRPr lang="en-US" sz="2000">
              <a:cs typeface="Calibri"/>
            </a:endParaRPr>
          </a:p>
          <a:p>
            <a:pPr marL="0" indent="0">
              <a:buNone/>
            </a:pPr>
            <a:endParaRPr lang="en-US" sz="2000">
              <a:cs typeface="Calibri"/>
            </a:endParaRPr>
          </a:p>
          <a:p>
            <a:pPr marL="0" indent="0">
              <a:buNone/>
            </a:pPr>
            <a:endParaRPr lang="en-US" sz="2000">
              <a:cs typeface="Calibri"/>
            </a:endParaRPr>
          </a:p>
          <a:p>
            <a:pPr marL="0" indent="0">
              <a:buNone/>
            </a:pPr>
            <a:endParaRPr lang="en-US" sz="2000">
              <a:cs typeface="Calibri"/>
            </a:endParaRPr>
          </a:p>
        </p:txBody>
      </p:sp>
      <p:pic>
        <p:nvPicPr>
          <p:cNvPr id="4" name="Picture 4" descr="Diagram&#10;&#10;Description automatically generated">
            <a:extLst>
              <a:ext uri="{FF2B5EF4-FFF2-40B4-BE49-F238E27FC236}">
                <a16:creationId xmlns:a16="http://schemas.microsoft.com/office/drawing/2014/main" id="{1A89BF6C-E466-4DB5-9389-BC127645955D}"/>
              </a:ext>
            </a:extLst>
          </p:cNvPr>
          <p:cNvPicPr>
            <a:picLocks noChangeAspect="1"/>
          </p:cNvPicPr>
          <p:nvPr/>
        </p:nvPicPr>
        <p:blipFill rotWithShape="1">
          <a:blip r:embed="rId3"/>
          <a:srcRect t="7"/>
          <a:stretch/>
        </p:blipFill>
        <p:spPr>
          <a:xfrm>
            <a:off x="5010386" y="10"/>
            <a:ext cx="7181613" cy="6857990"/>
          </a:xfrm>
          <a:prstGeom prst="rect">
            <a:avLst/>
          </a:prstGeom>
          <a:effectLst/>
        </p:spPr>
      </p:pic>
    </p:spTree>
    <p:extLst>
      <p:ext uri="{BB962C8B-B14F-4D97-AF65-F5344CB8AC3E}">
        <p14:creationId xmlns:p14="http://schemas.microsoft.com/office/powerpoint/2010/main" val="3722288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2F32F6-B785-4649-8CE6-4B05E571AA2D}"/>
              </a:ext>
            </a:extLst>
          </p:cNvPr>
          <p:cNvSpPr>
            <a:spLocks noGrp="1"/>
          </p:cNvSpPr>
          <p:nvPr>
            <p:ph type="title"/>
          </p:nvPr>
        </p:nvSpPr>
        <p:spPr>
          <a:xfrm>
            <a:off x="838200" y="525195"/>
            <a:ext cx="3986156" cy="2806506"/>
          </a:xfrm>
        </p:spPr>
        <p:txBody>
          <a:bodyPr vert="horz" lIns="91440" tIns="45720" rIns="91440" bIns="45720" rtlCol="0" anchor="b">
            <a:normAutofit/>
          </a:bodyPr>
          <a:lstStyle/>
          <a:p>
            <a:r>
              <a:rPr lang="en-US" sz="4000">
                <a:cs typeface="Calibri Light"/>
              </a:rPr>
              <a:t>What else can I do?</a:t>
            </a:r>
            <a:endParaRPr lang="en-US" sz="4000"/>
          </a:p>
        </p:txBody>
      </p:sp>
      <p:sp>
        <p:nvSpPr>
          <p:cNvPr id="15" name="Content Placeholder 14">
            <a:extLst>
              <a:ext uri="{FF2B5EF4-FFF2-40B4-BE49-F238E27FC236}">
                <a16:creationId xmlns:a16="http://schemas.microsoft.com/office/drawing/2014/main" id="{79CBD0E1-3AA4-464A-A39E-A41CD2D4570C}"/>
              </a:ext>
            </a:extLst>
          </p:cNvPr>
          <p:cNvSpPr>
            <a:spLocks noGrp="1"/>
          </p:cNvSpPr>
          <p:nvPr>
            <p:ph idx="1"/>
          </p:nvPr>
        </p:nvSpPr>
        <p:spPr>
          <a:xfrm>
            <a:off x="838200" y="3526300"/>
            <a:ext cx="3986156" cy="2588458"/>
          </a:xfrm>
        </p:spPr>
        <p:txBody>
          <a:bodyPr vert="horz" lIns="91440" tIns="45720" rIns="91440" bIns="45720" rtlCol="0" anchor="t">
            <a:normAutofit/>
          </a:bodyPr>
          <a:lstStyle/>
          <a:p>
            <a:r>
              <a:rPr lang="en-US" sz="2000">
                <a:cs typeface="Calibri" panose="020F0502020204030204"/>
              </a:rPr>
              <a:t>Adding our voices to campaigns led by others</a:t>
            </a:r>
            <a:endParaRPr lang="en-US"/>
          </a:p>
          <a:p>
            <a:r>
              <a:rPr lang="en-US" sz="2000">
                <a:cs typeface="Calibri" panose="020F0502020204030204"/>
              </a:rPr>
              <a:t>National and Local Advocacy</a:t>
            </a:r>
          </a:p>
          <a:p>
            <a:r>
              <a:rPr lang="en-US" sz="2000">
                <a:cs typeface="Calibri" panose="020F0502020204030204"/>
              </a:rPr>
              <a:t>Join 4 in 10 and/or CPAG</a:t>
            </a:r>
          </a:p>
          <a:p>
            <a:r>
              <a:rPr lang="en-US" sz="2000">
                <a:cs typeface="Calibri" panose="020F0502020204030204"/>
              </a:rPr>
              <a:t>Join the NWP project team!</a:t>
            </a:r>
          </a:p>
        </p:txBody>
      </p:sp>
      <p:pic>
        <p:nvPicPr>
          <p:cNvPr id="7" name="Picture 7" descr="A person holding a ball&#10;&#10;Description automatically generated">
            <a:extLst>
              <a:ext uri="{FF2B5EF4-FFF2-40B4-BE49-F238E27FC236}">
                <a16:creationId xmlns:a16="http://schemas.microsoft.com/office/drawing/2014/main" id="{8F6A034B-D152-4E0F-B18F-92706FA4CB36}"/>
              </a:ext>
            </a:extLst>
          </p:cNvPr>
          <p:cNvPicPr>
            <a:picLocks noChangeAspect="1"/>
          </p:cNvPicPr>
          <p:nvPr/>
        </p:nvPicPr>
        <p:blipFill rotWithShape="1">
          <a:blip r:embed="rId3"/>
          <a:srcRect r="25716" b="2"/>
          <a:stretch/>
        </p:blipFill>
        <p:spPr>
          <a:xfrm>
            <a:off x="5186557" y="162853"/>
            <a:ext cx="6830817" cy="6137951"/>
          </a:xfrm>
          <a:prstGeom prst="rect">
            <a:avLst/>
          </a:prstGeom>
        </p:spPr>
      </p:pic>
    </p:spTree>
    <p:extLst>
      <p:ext uri="{BB962C8B-B14F-4D97-AF65-F5344CB8AC3E}">
        <p14:creationId xmlns:p14="http://schemas.microsoft.com/office/powerpoint/2010/main" val="144748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3704-6476-494B-90EF-D0E5D67AF33B}"/>
              </a:ext>
            </a:extLst>
          </p:cNvPr>
          <p:cNvSpPr>
            <a:spLocks noGrp="1"/>
          </p:cNvSpPr>
          <p:nvPr>
            <p:ph type="title"/>
          </p:nvPr>
        </p:nvSpPr>
        <p:spPr/>
        <p:txBody>
          <a:bodyPr/>
          <a:lstStyle/>
          <a:p>
            <a:r>
              <a:rPr lang="en-US">
                <a:ea typeface="+mj-lt"/>
                <a:cs typeface="+mj-lt"/>
              </a:rPr>
              <a:t>"Why treat people and send them back to the conditions that make them sick?"</a:t>
            </a:r>
            <a:endParaRPr lang="en-US"/>
          </a:p>
        </p:txBody>
      </p:sp>
      <p:pic>
        <p:nvPicPr>
          <p:cNvPr id="4" name="Picture 4" descr="Diagram&#10;&#10;Description automatically generated">
            <a:extLst>
              <a:ext uri="{FF2B5EF4-FFF2-40B4-BE49-F238E27FC236}">
                <a16:creationId xmlns:a16="http://schemas.microsoft.com/office/drawing/2014/main" id="{0216D09F-E44F-44CD-843C-DEC9F041985A}"/>
              </a:ext>
            </a:extLst>
          </p:cNvPr>
          <p:cNvPicPr>
            <a:picLocks noGrp="1" noChangeAspect="1"/>
          </p:cNvPicPr>
          <p:nvPr>
            <p:ph idx="1"/>
          </p:nvPr>
        </p:nvPicPr>
        <p:blipFill>
          <a:blip r:embed="rId3"/>
          <a:stretch>
            <a:fillRect/>
          </a:stretch>
        </p:blipFill>
        <p:spPr>
          <a:xfrm>
            <a:off x="3920331" y="1825625"/>
            <a:ext cx="4351338" cy="4351338"/>
          </a:xfrm>
        </p:spPr>
      </p:pic>
      <p:pic>
        <p:nvPicPr>
          <p:cNvPr id="3" name="Picture 4" descr="A picture containing toiletry&#10;&#10;Description automatically generated">
            <a:extLst>
              <a:ext uri="{FF2B5EF4-FFF2-40B4-BE49-F238E27FC236}">
                <a16:creationId xmlns:a16="http://schemas.microsoft.com/office/drawing/2014/main" id="{464F10FD-3614-4E0C-91FA-51AAFA5E6342}"/>
              </a:ext>
            </a:extLst>
          </p:cNvPr>
          <p:cNvPicPr>
            <a:picLocks noChangeAspect="1"/>
          </p:cNvPicPr>
          <p:nvPr/>
        </p:nvPicPr>
        <p:blipFill>
          <a:blip r:embed="rId4"/>
          <a:stretch>
            <a:fillRect/>
          </a:stretch>
        </p:blipFill>
        <p:spPr>
          <a:xfrm>
            <a:off x="205582" y="4778375"/>
            <a:ext cx="2476500" cy="1714500"/>
          </a:xfrm>
          <a:prstGeom prst="rect">
            <a:avLst/>
          </a:prstGeom>
        </p:spPr>
      </p:pic>
      <p:pic>
        <p:nvPicPr>
          <p:cNvPr id="5" name="Picture 4">
            <a:extLst>
              <a:ext uri="{FF2B5EF4-FFF2-40B4-BE49-F238E27FC236}">
                <a16:creationId xmlns:a16="http://schemas.microsoft.com/office/drawing/2014/main" id="{27520CBB-D0F0-4607-9794-4A54C028F194}"/>
              </a:ext>
            </a:extLst>
          </p:cNvPr>
          <p:cNvPicPr>
            <a:picLocks noChangeAspect="1"/>
          </p:cNvPicPr>
          <p:nvPr/>
        </p:nvPicPr>
        <p:blipFill>
          <a:blip r:embed="rId5"/>
          <a:stretch>
            <a:fillRect/>
          </a:stretch>
        </p:blipFill>
        <p:spPr>
          <a:xfrm>
            <a:off x="205582" y="1690688"/>
            <a:ext cx="3714749" cy="2081212"/>
          </a:xfrm>
          <a:prstGeom prst="rect">
            <a:avLst/>
          </a:prstGeom>
        </p:spPr>
      </p:pic>
      <p:pic>
        <p:nvPicPr>
          <p:cNvPr id="6" name="Picture 5">
            <a:extLst>
              <a:ext uri="{FF2B5EF4-FFF2-40B4-BE49-F238E27FC236}">
                <a16:creationId xmlns:a16="http://schemas.microsoft.com/office/drawing/2014/main" id="{D9949EFB-6A68-4041-87CA-692BA2F1BFA2}"/>
              </a:ext>
            </a:extLst>
          </p:cNvPr>
          <p:cNvPicPr>
            <a:picLocks noChangeAspect="1"/>
          </p:cNvPicPr>
          <p:nvPr/>
        </p:nvPicPr>
        <p:blipFill>
          <a:blip r:embed="rId6"/>
          <a:stretch>
            <a:fillRect/>
          </a:stretch>
        </p:blipFill>
        <p:spPr>
          <a:xfrm>
            <a:off x="9202578" y="4074160"/>
            <a:ext cx="2783840" cy="2783840"/>
          </a:xfrm>
          <a:prstGeom prst="rect">
            <a:avLst/>
          </a:prstGeom>
        </p:spPr>
      </p:pic>
      <p:pic>
        <p:nvPicPr>
          <p:cNvPr id="7" name="Picture 6">
            <a:extLst>
              <a:ext uri="{FF2B5EF4-FFF2-40B4-BE49-F238E27FC236}">
                <a16:creationId xmlns:a16="http://schemas.microsoft.com/office/drawing/2014/main" id="{661FC59C-5ED6-4E05-8A3E-0373DE214B8C}"/>
              </a:ext>
            </a:extLst>
          </p:cNvPr>
          <p:cNvPicPr>
            <a:picLocks noChangeAspect="1"/>
          </p:cNvPicPr>
          <p:nvPr/>
        </p:nvPicPr>
        <p:blipFill>
          <a:blip r:embed="rId7"/>
          <a:stretch>
            <a:fillRect/>
          </a:stretch>
        </p:blipFill>
        <p:spPr>
          <a:xfrm>
            <a:off x="8727440" y="1690688"/>
            <a:ext cx="3342640" cy="1880235"/>
          </a:xfrm>
          <a:prstGeom prst="rect">
            <a:avLst/>
          </a:prstGeom>
        </p:spPr>
      </p:pic>
    </p:spTree>
    <p:extLst>
      <p:ext uri="{BB962C8B-B14F-4D97-AF65-F5344CB8AC3E}">
        <p14:creationId xmlns:p14="http://schemas.microsoft.com/office/powerpoint/2010/main" val="20302745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A531-9997-4F07-B7F6-391222D89B52}"/>
              </a:ext>
            </a:extLst>
          </p:cNvPr>
          <p:cNvSpPr>
            <a:spLocks noGrp="1"/>
          </p:cNvSpPr>
          <p:nvPr>
            <p:ph type="title"/>
          </p:nvPr>
        </p:nvSpPr>
        <p:spPr/>
        <p:txBody>
          <a:bodyPr/>
          <a:lstStyle/>
          <a:p>
            <a:r>
              <a:rPr lang="en-US">
                <a:cs typeface="Calibri Light"/>
              </a:rPr>
              <a:t>Advocacy at a local level</a:t>
            </a:r>
            <a:endParaRPr lang="en-US"/>
          </a:p>
        </p:txBody>
      </p:sp>
      <p:graphicFrame>
        <p:nvGraphicFramePr>
          <p:cNvPr id="260" name="Diagram 260">
            <a:extLst>
              <a:ext uri="{FF2B5EF4-FFF2-40B4-BE49-F238E27FC236}">
                <a16:creationId xmlns:a16="http://schemas.microsoft.com/office/drawing/2014/main" id="{025CF5D2-7868-4A5B-9532-55DFDE9332E3}"/>
              </a:ext>
            </a:extLst>
          </p:cNvPr>
          <p:cNvGraphicFramePr>
            <a:graphicFrameLocks noGrp="1"/>
          </p:cNvGraphicFramePr>
          <p:nvPr>
            <p:ph idx="1"/>
            <p:extLst>
              <p:ext uri="{D42A27DB-BD31-4B8C-83A1-F6EECF244321}">
                <p14:modId xmlns:p14="http://schemas.microsoft.com/office/powerpoint/2010/main" val="1518125914"/>
              </p:ext>
            </p:extLst>
          </p:nvPr>
        </p:nvGraphicFramePr>
        <p:xfrm>
          <a:off x="927847" y="179873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45" name="Diagram 645">
            <a:extLst>
              <a:ext uri="{FF2B5EF4-FFF2-40B4-BE49-F238E27FC236}">
                <a16:creationId xmlns:a16="http://schemas.microsoft.com/office/drawing/2014/main" id="{59CD6847-0EA0-46BC-91BB-65929FCA1C3F}"/>
              </a:ext>
            </a:extLst>
          </p:cNvPr>
          <p:cNvGraphicFramePr/>
          <p:nvPr>
            <p:extLst>
              <p:ext uri="{D42A27DB-BD31-4B8C-83A1-F6EECF244321}">
                <p14:modId xmlns:p14="http://schemas.microsoft.com/office/powerpoint/2010/main" val="1944065269"/>
              </p:ext>
            </p:extLst>
          </p:nvPr>
        </p:nvGraphicFramePr>
        <p:xfrm>
          <a:off x="1398494" y="4863352"/>
          <a:ext cx="2187389" cy="10488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86039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C2259-C72C-44A4-AF20-7D82D2DE74E2}"/>
              </a:ext>
            </a:extLst>
          </p:cNvPr>
          <p:cNvSpPr>
            <a:spLocks noGrp="1"/>
          </p:cNvSpPr>
          <p:nvPr>
            <p:ph type="title"/>
          </p:nvPr>
        </p:nvSpPr>
        <p:spPr/>
        <p:txBody>
          <a:bodyPr/>
          <a:lstStyle/>
          <a:p>
            <a:r>
              <a:rPr lang="en-GB" dirty="0">
                <a:cs typeface="Calibri Light"/>
              </a:rPr>
              <a:t>Questions + comments</a:t>
            </a:r>
          </a:p>
        </p:txBody>
      </p:sp>
      <p:sp>
        <p:nvSpPr>
          <p:cNvPr id="3" name="Content Placeholder 2">
            <a:extLst>
              <a:ext uri="{FF2B5EF4-FFF2-40B4-BE49-F238E27FC236}">
                <a16:creationId xmlns:a16="http://schemas.microsoft.com/office/drawing/2014/main" id="{8C30F077-CE17-4737-AC88-377CDF12D617}"/>
              </a:ext>
            </a:extLst>
          </p:cNvPr>
          <p:cNvSpPr>
            <a:spLocks noGrp="1"/>
          </p:cNvSpPr>
          <p:nvPr>
            <p:ph idx="1"/>
          </p:nvPr>
        </p:nvSpPr>
        <p:spPr/>
        <p:txBody>
          <a:bodyPr vert="horz" lIns="91440" tIns="45720" rIns="91440" bIns="45720" rtlCol="0" anchor="t">
            <a:normAutofit/>
          </a:bodyPr>
          <a:lstStyle/>
          <a:p>
            <a:r>
              <a:rPr lang="en-GB" dirty="0">
                <a:cs typeface="Calibri" panose="020F0502020204030204"/>
              </a:rPr>
              <a:t>Survey to complete</a:t>
            </a:r>
            <a:endParaRPr lang="en-US"/>
          </a:p>
          <a:p>
            <a:r>
              <a:rPr lang="en-GB" dirty="0">
                <a:cs typeface="Calibri" panose="020F0502020204030204"/>
              </a:rPr>
              <a:t>Email with useful links and recommended articles</a:t>
            </a:r>
          </a:p>
          <a:p>
            <a:pPr marL="0" indent="0">
              <a:buNone/>
            </a:pPr>
            <a:endParaRPr lang="en-GB" dirty="0">
              <a:cs typeface="Calibri" panose="020F0502020204030204"/>
            </a:endParaRPr>
          </a:p>
          <a:p>
            <a:pPr marL="0" indent="0">
              <a:buNone/>
            </a:pPr>
            <a:endParaRPr lang="en-GB" dirty="0">
              <a:cs typeface="Calibri" panose="020F0502020204030204"/>
            </a:endParaRPr>
          </a:p>
        </p:txBody>
      </p:sp>
    </p:spTree>
    <p:extLst>
      <p:ext uri="{BB962C8B-B14F-4D97-AF65-F5344CB8AC3E}">
        <p14:creationId xmlns:p14="http://schemas.microsoft.com/office/powerpoint/2010/main" val="1988521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3F31-605C-4DDC-93E5-DC35DE3F5C98}"/>
              </a:ext>
            </a:extLst>
          </p:cNvPr>
          <p:cNvSpPr>
            <a:spLocks noGrp="1"/>
          </p:cNvSpPr>
          <p:nvPr>
            <p:ph type="title"/>
          </p:nvPr>
        </p:nvSpPr>
        <p:spPr/>
        <p:txBody>
          <a:bodyPr/>
          <a:lstStyle/>
          <a:p>
            <a:r>
              <a:rPr lang="en-US">
                <a:cs typeface="Calibri Light"/>
              </a:rPr>
              <a:t>Outcomes for the session</a:t>
            </a:r>
          </a:p>
        </p:txBody>
      </p:sp>
      <p:sp>
        <p:nvSpPr>
          <p:cNvPr id="3" name="Content Placeholder 2">
            <a:extLst>
              <a:ext uri="{FF2B5EF4-FFF2-40B4-BE49-F238E27FC236}">
                <a16:creationId xmlns:a16="http://schemas.microsoft.com/office/drawing/2014/main" id="{9523A5F1-FA24-457F-833C-56E2A1DA665A}"/>
              </a:ext>
            </a:extLst>
          </p:cNvPr>
          <p:cNvSpPr>
            <a:spLocks noGrp="1"/>
          </p:cNvSpPr>
          <p:nvPr>
            <p:ph idx="1"/>
          </p:nvPr>
        </p:nvSpPr>
        <p:spPr/>
        <p:txBody>
          <a:bodyPr vert="horz" lIns="91440" tIns="45720" rIns="91440" bIns="45720" rtlCol="0" anchor="t">
            <a:normAutofit lnSpcReduction="10000"/>
          </a:bodyPr>
          <a:lstStyle/>
          <a:p>
            <a:r>
              <a:rPr lang="en-US">
                <a:cs typeface="Calibri"/>
              </a:rPr>
              <a:t>To understand the relationship between poverty and common childhood diseases.</a:t>
            </a:r>
          </a:p>
          <a:p>
            <a:r>
              <a:rPr lang="en-US">
                <a:cs typeface="Calibri"/>
              </a:rPr>
              <a:t>To consider the wider context of poverty locally, nationally and in the context of the pandemic. </a:t>
            </a:r>
          </a:p>
          <a:p>
            <a:r>
              <a:rPr lang="en-US">
                <a:cs typeface="Calibri"/>
              </a:rPr>
              <a:t>To start to recognize poverty in those presenting to healthcare settings.</a:t>
            </a:r>
          </a:p>
          <a:p>
            <a:r>
              <a:rPr lang="en-US">
                <a:cs typeface="Calibri"/>
              </a:rPr>
              <a:t>To have the tools to be able to respond to poverty at an individual level.</a:t>
            </a:r>
          </a:p>
          <a:p>
            <a:endParaRPr lang="en-US">
              <a:cs typeface="Calibri"/>
            </a:endParaRPr>
          </a:p>
          <a:p>
            <a:pPr marL="0" indent="0" algn="ctr">
              <a:buNone/>
            </a:pPr>
            <a:r>
              <a:rPr lang="en-US">
                <a:cs typeface="Calibri"/>
              </a:rPr>
              <a:t>To shape the development of tools that will help you to do this. </a:t>
            </a:r>
          </a:p>
          <a:p>
            <a:pPr marL="0" indent="0">
              <a:buNone/>
            </a:pPr>
            <a:endParaRPr lang="en-US">
              <a:cs typeface="Calibri"/>
            </a:endParaRPr>
          </a:p>
        </p:txBody>
      </p:sp>
    </p:spTree>
    <p:extLst>
      <p:ext uri="{BB962C8B-B14F-4D97-AF65-F5344CB8AC3E}">
        <p14:creationId xmlns:p14="http://schemas.microsoft.com/office/powerpoint/2010/main" val="522630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Logo, company name&#10;&#10;Description automatically generated">
            <a:extLst>
              <a:ext uri="{FF2B5EF4-FFF2-40B4-BE49-F238E27FC236}">
                <a16:creationId xmlns:a16="http://schemas.microsoft.com/office/drawing/2014/main" id="{945EA27F-3295-4B30-920B-4AF6A02F8D7B}"/>
              </a:ext>
            </a:extLst>
          </p:cNvPr>
          <p:cNvPicPr>
            <a:picLocks noChangeAspect="1"/>
          </p:cNvPicPr>
          <p:nvPr/>
        </p:nvPicPr>
        <p:blipFill rotWithShape="1">
          <a:blip r:embed="rId3"/>
          <a:srcRect b="4273"/>
          <a:stretch/>
        </p:blipFill>
        <p:spPr>
          <a:xfrm>
            <a:off x="20" y="1282"/>
            <a:ext cx="12191980" cy="6856718"/>
          </a:xfrm>
          <a:prstGeom prst="rect">
            <a:avLst/>
          </a:prstGeom>
        </p:spPr>
      </p:pic>
    </p:spTree>
    <p:extLst>
      <p:ext uri="{BB962C8B-B14F-4D97-AF65-F5344CB8AC3E}">
        <p14:creationId xmlns:p14="http://schemas.microsoft.com/office/powerpoint/2010/main" val="4262214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eline&#10;&#10;Description automatically generated">
            <a:extLst>
              <a:ext uri="{FF2B5EF4-FFF2-40B4-BE49-F238E27FC236}">
                <a16:creationId xmlns:a16="http://schemas.microsoft.com/office/drawing/2014/main" id="{EDBDCEAF-0BF3-434E-A33C-CC10D4024A1C}"/>
              </a:ext>
            </a:extLst>
          </p:cNvPr>
          <p:cNvPicPr>
            <a:picLocks noChangeAspect="1"/>
          </p:cNvPicPr>
          <p:nvPr/>
        </p:nvPicPr>
        <p:blipFill>
          <a:blip r:embed="rId3"/>
          <a:stretch>
            <a:fillRect/>
          </a:stretch>
        </p:blipFill>
        <p:spPr>
          <a:xfrm>
            <a:off x="3775808" y="467957"/>
            <a:ext cx="4643028" cy="6103794"/>
          </a:xfrm>
          <a:prstGeom prst="rect">
            <a:avLst/>
          </a:prstGeom>
        </p:spPr>
      </p:pic>
    </p:spTree>
    <p:extLst>
      <p:ext uri="{BB962C8B-B14F-4D97-AF65-F5344CB8AC3E}">
        <p14:creationId xmlns:p14="http://schemas.microsoft.com/office/powerpoint/2010/main" val="3038476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10" descr="A picture containing chair, sitting, cable, orange&#10;&#10;Description automatically generated">
            <a:extLst>
              <a:ext uri="{FF2B5EF4-FFF2-40B4-BE49-F238E27FC236}">
                <a16:creationId xmlns:a16="http://schemas.microsoft.com/office/drawing/2014/main" id="{04AC65F8-98C6-47AC-9A21-698754FC2FD5}"/>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197244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FCE6D79-108A-42C8-BD34-91253ABEA23E}"/>
              </a:ext>
            </a:extLst>
          </p:cNvPr>
          <p:cNvSpPr txBox="1">
            <a:spLocks/>
          </p:cNvSpPr>
          <p:nvPr/>
        </p:nvSpPr>
        <p:spPr>
          <a:xfrm>
            <a:off x="838200" y="365125"/>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dirty="0">
              <a:cs typeface="Calibri Light"/>
            </a:endParaRPr>
          </a:p>
        </p:txBody>
      </p:sp>
      <p:sp>
        <p:nvSpPr>
          <p:cNvPr id="5" name="Content Placeholder 2">
            <a:extLst>
              <a:ext uri="{FF2B5EF4-FFF2-40B4-BE49-F238E27FC236}">
                <a16:creationId xmlns:a16="http://schemas.microsoft.com/office/drawing/2014/main" id="{175121AD-E0A8-45A5-91A8-D9DD94C05F55}"/>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ea typeface="+mn-lt"/>
              <a:cs typeface="+mn-lt"/>
            </a:endParaRPr>
          </a:p>
        </p:txBody>
      </p:sp>
      <p:sp>
        <p:nvSpPr>
          <p:cNvPr id="2" name="TextBox 1">
            <a:extLst>
              <a:ext uri="{FF2B5EF4-FFF2-40B4-BE49-F238E27FC236}">
                <a16:creationId xmlns:a16="http://schemas.microsoft.com/office/drawing/2014/main" id="{26B44983-A01A-46E1-ADE8-19B2F8051F22}"/>
              </a:ext>
            </a:extLst>
          </p:cNvPr>
          <p:cNvSpPr txBox="1"/>
          <p:nvPr/>
        </p:nvSpPr>
        <p:spPr>
          <a:xfrm>
            <a:off x="3298031" y="3075781"/>
            <a:ext cx="55927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dirty="0">
                <a:cs typeface="Calibri"/>
              </a:rPr>
              <a:t>Sli.do #childpoverty</a:t>
            </a:r>
          </a:p>
        </p:txBody>
      </p:sp>
    </p:spTree>
    <p:extLst>
      <p:ext uri="{BB962C8B-B14F-4D97-AF65-F5344CB8AC3E}">
        <p14:creationId xmlns:p14="http://schemas.microsoft.com/office/powerpoint/2010/main" val="35693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3F31-605C-4DDC-93E5-DC35DE3F5C98}"/>
              </a:ext>
            </a:extLst>
          </p:cNvPr>
          <p:cNvSpPr>
            <a:spLocks noGrp="1"/>
          </p:cNvSpPr>
          <p:nvPr>
            <p:ph type="title"/>
          </p:nvPr>
        </p:nvSpPr>
        <p:spPr/>
        <p:txBody>
          <a:bodyPr/>
          <a:lstStyle/>
          <a:p>
            <a:r>
              <a:rPr lang="en-US" dirty="0">
                <a:cs typeface="Calibri Light"/>
              </a:rPr>
              <a:t>Outcomes for the session </a:t>
            </a:r>
            <a:endParaRPr lang="en-US">
              <a:cs typeface="Calibri Light"/>
            </a:endParaRPr>
          </a:p>
        </p:txBody>
      </p:sp>
      <p:sp>
        <p:nvSpPr>
          <p:cNvPr id="3" name="Content Placeholder 2">
            <a:extLst>
              <a:ext uri="{FF2B5EF4-FFF2-40B4-BE49-F238E27FC236}">
                <a16:creationId xmlns:a16="http://schemas.microsoft.com/office/drawing/2014/main" id="{9523A5F1-FA24-457F-833C-56E2A1DA665A}"/>
              </a:ext>
            </a:extLst>
          </p:cNvPr>
          <p:cNvSpPr>
            <a:spLocks noGrp="1"/>
          </p:cNvSpPr>
          <p:nvPr>
            <p:ph idx="1"/>
          </p:nvPr>
        </p:nvSpPr>
        <p:spPr/>
        <p:txBody>
          <a:bodyPr vert="horz" lIns="91440" tIns="45720" rIns="91440" bIns="45720" rtlCol="0" anchor="t">
            <a:normAutofit lnSpcReduction="10000"/>
          </a:bodyPr>
          <a:lstStyle/>
          <a:p>
            <a:r>
              <a:rPr lang="en-US" dirty="0">
                <a:cs typeface="Calibri"/>
              </a:rPr>
              <a:t>To reflect upon the relationship between poverty and common childhood diseases.</a:t>
            </a:r>
          </a:p>
          <a:p>
            <a:r>
              <a:rPr lang="en-US" dirty="0">
                <a:cs typeface="Calibri"/>
              </a:rPr>
              <a:t>To consider the wider context of poverty locally, nationally and in the context of the pandemic. </a:t>
            </a:r>
          </a:p>
          <a:p>
            <a:r>
              <a:rPr lang="en-US" dirty="0">
                <a:cs typeface="Calibri"/>
              </a:rPr>
              <a:t>To start to recognize poverty in those presenting to healthcare settings.</a:t>
            </a:r>
          </a:p>
          <a:p>
            <a:r>
              <a:rPr lang="en-US" dirty="0">
                <a:cs typeface="Calibri"/>
              </a:rPr>
              <a:t>To have the tools to be able to respond to poverty at an individual level.</a:t>
            </a:r>
          </a:p>
          <a:p>
            <a:endParaRPr lang="en-US">
              <a:cs typeface="Calibri"/>
            </a:endParaRPr>
          </a:p>
          <a:p>
            <a:pPr marL="0" indent="0" algn="ctr">
              <a:buNone/>
            </a:pPr>
            <a:r>
              <a:rPr lang="en-US" dirty="0">
                <a:cs typeface="Calibri"/>
              </a:rPr>
              <a:t>To shape the development of tools that will help you to do this. </a:t>
            </a:r>
          </a:p>
          <a:p>
            <a:pPr marL="0" indent="0">
              <a:buNone/>
            </a:pPr>
            <a:endParaRPr lang="en-US">
              <a:cs typeface="Calibri"/>
            </a:endParaRPr>
          </a:p>
        </p:txBody>
      </p:sp>
    </p:spTree>
    <p:extLst>
      <p:ext uri="{BB962C8B-B14F-4D97-AF65-F5344CB8AC3E}">
        <p14:creationId xmlns:p14="http://schemas.microsoft.com/office/powerpoint/2010/main" val="159376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1430-89F4-45D8-BB5D-2868879DBF97}"/>
              </a:ext>
            </a:extLst>
          </p:cNvPr>
          <p:cNvSpPr>
            <a:spLocks noGrp="1"/>
          </p:cNvSpPr>
          <p:nvPr>
            <p:ph type="title"/>
          </p:nvPr>
        </p:nvSpPr>
        <p:spPr/>
        <p:txBody>
          <a:bodyPr/>
          <a:lstStyle/>
          <a:p>
            <a:r>
              <a:rPr lang="en-GB" dirty="0"/>
              <a:t>Measures of poverty</a:t>
            </a:r>
          </a:p>
        </p:txBody>
      </p:sp>
      <p:sp>
        <p:nvSpPr>
          <p:cNvPr id="3" name="Content Placeholder 2">
            <a:extLst>
              <a:ext uri="{FF2B5EF4-FFF2-40B4-BE49-F238E27FC236}">
                <a16:creationId xmlns:a16="http://schemas.microsoft.com/office/drawing/2014/main" id="{9A79BDFB-B574-4A74-BB5F-BAF1D9CCAD26}"/>
              </a:ext>
            </a:extLst>
          </p:cNvPr>
          <p:cNvSpPr>
            <a:spLocks noGrp="1"/>
          </p:cNvSpPr>
          <p:nvPr>
            <p:ph idx="1"/>
          </p:nvPr>
        </p:nvSpPr>
        <p:spPr/>
        <p:txBody>
          <a:bodyPr/>
          <a:lstStyle/>
          <a:p>
            <a:pPr marL="285750" indent="-285750">
              <a:spcBef>
                <a:spcPct val="20000"/>
              </a:spcBef>
              <a:buFont typeface="Arial"/>
              <a:buChar char="•"/>
            </a:pPr>
            <a:r>
              <a:rPr lang="en-GB" dirty="0"/>
              <a:t>World bank and UN </a:t>
            </a:r>
          </a:p>
          <a:p>
            <a:pPr marL="742950" lvl="1" indent="-285750">
              <a:spcBef>
                <a:spcPct val="20000"/>
              </a:spcBef>
              <a:buFont typeface="Arial"/>
              <a:buChar char="•"/>
            </a:pPr>
            <a:r>
              <a:rPr lang="en-GB" dirty="0"/>
              <a:t>Not able to avoid the basics of life (food, clothing, shelter)</a:t>
            </a:r>
          </a:p>
          <a:p>
            <a:pPr marL="285750" indent="-285750">
              <a:spcBef>
                <a:spcPct val="20000"/>
              </a:spcBef>
              <a:buFont typeface="Arial"/>
              <a:buChar char="•"/>
            </a:pPr>
            <a:r>
              <a:rPr lang="en-GB" dirty="0"/>
              <a:t>Households Below Average Income (HBAI) </a:t>
            </a:r>
            <a:r>
              <a:rPr lang="en-GB" i="1" dirty="0"/>
              <a:t>Department for Work and Pensions </a:t>
            </a:r>
          </a:p>
          <a:p>
            <a:pPr lvl="1">
              <a:spcBef>
                <a:spcPct val="20000"/>
              </a:spcBef>
            </a:pPr>
            <a:r>
              <a:rPr lang="en-GB" dirty="0"/>
              <a:t>Poverty line = 60% of median UK household income. </a:t>
            </a:r>
            <a:endParaRPr lang="en-US" dirty="0"/>
          </a:p>
          <a:p>
            <a:pPr lvl="1">
              <a:spcBef>
                <a:spcPct val="20000"/>
              </a:spcBef>
              <a:buFont typeface="Arial"/>
              <a:buChar char="•"/>
            </a:pPr>
            <a:r>
              <a:rPr lang="en-GB" dirty="0"/>
              <a:t>Relative poverty “living in poverty” = less than 60% of median income  (£17820)</a:t>
            </a:r>
            <a:endParaRPr lang="en-GB" dirty="0">
              <a:cs typeface="Calibri"/>
            </a:endParaRPr>
          </a:p>
          <a:p>
            <a:pPr lvl="1">
              <a:spcBef>
                <a:spcPct val="20000"/>
              </a:spcBef>
              <a:buFont typeface="Arial"/>
              <a:buChar char="•"/>
            </a:pPr>
            <a:r>
              <a:rPr lang="en-GB" dirty="0"/>
              <a:t>Absolute poverty = &lt;60% of 2011 median (adjusted for inflation)</a:t>
            </a:r>
            <a:endParaRPr lang="en-GB" i="1" dirty="0"/>
          </a:p>
          <a:p>
            <a:pPr marL="0" indent="0">
              <a:buNone/>
            </a:pPr>
            <a:endParaRPr lang="en-GB" dirty="0"/>
          </a:p>
        </p:txBody>
      </p:sp>
    </p:spTree>
    <p:extLst>
      <p:ext uri="{BB962C8B-B14F-4D97-AF65-F5344CB8AC3E}">
        <p14:creationId xmlns:p14="http://schemas.microsoft.com/office/powerpoint/2010/main" val="232710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Diagram&#10;&#10;Description automatically generated">
            <a:extLst>
              <a:ext uri="{FF2B5EF4-FFF2-40B4-BE49-F238E27FC236}">
                <a16:creationId xmlns:a16="http://schemas.microsoft.com/office/drawing/2014/main" id="{B11B88FA-BCA2-4744-8DE8-13E490B38E53}"/>
              </a:ext>
            </a:extLst>
          </p:cNvPr>
          <p:cNvPicPr>
            <a:picLocks noChangeAspect="1"/>
          </p:cNvPicPr>
          <p:nvPr/>
        </p:nvPicPr>
        <p:blipFill>
          <a:blip r:embed="rId3"/>
          <a:stretch>
            <a:fillRect/>
          </a:stretch>
        </p:blipFill>
        <p:spPr>
          <a:xfrm>
            <a:off x="1328134" y="620534"/>
            <a:ext cx="10694830" cy="5337890"/>
          </a:xfrm>
          <a:prstGeom prst="rect">
            <a:avLst/>
          </a:prstGeom>
        </p:spPr>
      </p:pic>
      <p:sp>
        <p:nvSpPr>
          <p:cNvPr id="6" name="TextBox 5">
            <a:extLst>
              <a:ext uri="{FF2B5EF4-FFF2-40B4-BE49-F238E27FC236}">
                <a16:creationId xmlns:a16="http://schemas.microsoft.com/office/drawing/2014/main" id="{0244182E-1200-4A25-AB81-C4F508940A41}"/>
              </a:ext>
            </a:extLst>
          </p:cNvPr>
          <p:cNvSpPr txBox="1"/>
          <p:nvPr/>
        </p:nvSpPr>
        <p:spPr>
          <a:xfrm>
            <a:off x="5207358" y="3093077"/>
            <a:ext cx="32476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endParaRPr lang="en-US"/>
          </a:p>
        </p:txBody>
      </p:sp>
      <p:sp>
        <p:nvSpPr>
          <p:cNvPr id="3" name="TextBox 2">
            <a:extLst>
              <a:ext uri="{FF2B5EF4-FFF2-40B4-BE49-F238E27FC236}">
                <a16:creationId xmlns:a16="http://schemas.microsoft.com/office/drawing/2014/main" id="{30FC1DEB-25C4-42D4-80E7-F691AE8496C9}"/>
              </a:ext>
            </a:extLst>
          </p:cNvPr>
          <p:cNvSpPr txBox="1"/>
          <p:nvPr/>
        </p:nvSpPr>
        <p:spPr>
          <a:xfrm>
            <a:off x="541743" y="641860"/>
            <a:ext cx="3450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Minimum Income Standard (MIS) </a:t>
            </a:r>
          </a:p>
        </p:txBody>
      </p:sp>
      <p:sp>
        <p:nvSpPr>
          <p:cNvPr id="4" name="TextBox 3">
            <a:extLst>
              <a:ext uri="{FF2B5EF4-FFF2-40B4-BE49-F238E27FC236}">
                <a16:creationId xmlns:a16="http://schemas.microsoft.com/office/drawing/2014/main" id="{CDE94181-5451-4D1A-A831-40E8C36F969C}"/>
              </a:ext>
            </a:extLst>
          </p:cNvPr>
          <p:cNvSpPr txBox="1"/>
          <p:nvPr/>
        </p:nvSpPr>
        <p:spPr>
          <a:xfrm>
            <a:off x="1603405" y="6220788"/>
            <a:ext cx="89752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Single person needs to earn £19,200/yr. Couple with 2 children each need to earn £18,700/</a:t>
            </a:r>
            <a:r>
              <a:rPr lang="en-GB" err="1">
                <a:cs typeface="Calibri"/>
              </a:rPr>
              <a:t>yr</a:t>
            </a:r>
            <a:endParaRPr lang="en-GB" err="1"/>
          </a:p>
        </p:txBody>
      </p:sp>
    </p:spTree>
    <p:extLst>
      <p:ext uri="{BB962C8B-B14F-4D97-AF65-F5344CB8AC3E}">
        <p14:creationId xmlns:p14="http://schemas.microsoft.com/office/powerpoint/2010/main" val="36081355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CF37A22D741C479F4EC7191AE43FC9" ma:contentTypeVersion="4" ma:contentTypeDescription="Create a new document." ma:contentTypeScope="" ma:versionID="cbf097e7702d6e196edb8b833314c95f">
  <xsd:schema xmlns:xsd="http://www.w3.org/2001/XMLSchema" xmlns:xs="http://www.w3.org/2001/XMLSchema" xmlns:p="http://schemas.microsoft.com/office/2006/metadata/properties" xmlns:ns2="ad225e23-e4ff-4dbe-96ef-db1c63932605" targetNamespace="http://schemas.microsoft.com/office/2006/metadata/properties" ma:root="true" ma:fieldsID="4ceaec6a310bbe77f80426be4b337e00" ns2:_="">
    <xsd:import namespace="ad225e23-e4ff-4dbe-96ef-db1c639326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225e23-e4ff-4dbe-96ef-db1c639326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FEFB79-8DDC-4935-8831-312019E6C484}">
  <ds:schemaRefs>
    <ds:schemaRef ds:uri="ad225e23-e4ff-4dbe-96ef-db1c639326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72787E-F7F4-4BE4-8281-A10E146AE4A4}">
  <ds:schemaRefs>
    <ds:schemaRef ds:uri="http://schemas.microsoft.com/sharepoint/v3/contenttype/forms"/>
  </ds:schemaRefs>
</ds:datastoreItem>
</file>

<file path=customXml/itemProps3.xml><?xml version="1.0" encoding="utf-8"?>
<ds:datastoreItem xmlns:ds="http://schemas.openxmlformats.org/officeDocument/2006/customXml" ds:itemID="{752511BC-C308-4107-9D0B-22A3D2BE9E3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2673</Words>
  <Application>Microsoft Office PowerPoint</Application>
  <PresentationFormat>Widescreen</PresentationFormat>
  <Paragraphs>251</Paragraphs>
  <Slides>33</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Recognizing and responding to child poverty in healthcare settings</vt:lpstr>
      <vt:lpstr>PowerPoint Presentation</vt:lpstr>
      <vt:lpstr>"Why treat people and send them back to the conditions that make them sick?"</vt:lpstr>
      <vt:lpstr>PowerPoint Presentation</vt:lpstr>
      <vt:lpstr>PowerPoint Presentation</vt:lpstr>
      <vt:lpstr>PowerPoint Presentation</vt:lpstr>
      <vt:lpstr>Outcomes for the session </vt:lpstr>
      <vt:lpstr>Measures of poverty</vt:lpstr>
      <vt:lpstr>PowerPoint Presentation</vt:lpstr>
      <vt:lpstr>PowerPoint Presentation</vt:lpstr>
      <vt:lpstr>Causes of child poverty</vt:lpstr>
      <vt:lpstr>Consequences of child poverty</vt:lpstr>
      <vt:lpstr>PowerPoint Presentation</vt:lpstr>
      <vt:lpstr>COVID19 </vt:lpstr>
      <vt:lpstr>PowerPoint Presentation</vt:lpstr>
      <vt:lpstr>How could it help me to know that Nathanial’s family are having financial difficulties? </vt:lpstr>
      <vt:lpstr>How can we recognize child poverty in healthcare settings? </vt:lpstr>
      <vt:lpstr>Building on family and social history</vt:lpstr>
      <vt:lpstr>PowerPoint Presentation</vt:lpstr>
      <vt:lpstr>Key questions</vt:lpstr>
      <vt:lpstr>Self-identification</vt:lpstr>
      <vt:lpstr>What would parents prefer? </vt:lpstr>
      <vt:lpstr>My job is to treat Nathanial’s asthma…its not working</vt:lpstr>
      <vt:lpstr>Responding to poverty in healthcare settings </vt:lpstr>
      <vt:lpstr>Emergency relief </vt:lpstr>
      <vt:lpstr>1,2,3 fight inequality </vt:lpstr>
      <vt:lpstr>Social prescribing </vt:lpstr>
      <vt:lpstr>Special considerations for migrant families </vt:lpstr>
      <vt:lpstr>What else can I do?</vt:lpstr>
      <vt:lpstr>Advocacy at a local level</vt:lpstr>
      <vt:lpstr>Questions + comments</vt:lpstr>
      <vt:lpstr>Outcomes for the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clogher</dc:creator>
  <cp:lastModifiedBy>Helen Leveret</cp:lastModifiedBy>
  <cp:revision>400</cp:revision>
  <dcterms:created xsi:type="dcterms:W3CDTF">2020-11-17T13:51:08Z</dcterms:created>
  <dcterms:modified xsi:type="dcterms:W3CDTF">2021-09-29T15:39:19Z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0x0101000BCF37A22D741C479F4EC7191AE43FC9</vt:lpwstr>
  </property>
</Properties>
</file>